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9" r:id="rId3"/>
    <p:sldId id="674" r:id="rId4"/>
    <p:sldId id="675" r:id="rId5"/>
    <p:sldId id="673" r:id="rId6"/>
    <p:sldId id="690" r:id="rId7"/>
    <p:sldId id="307" r:id="rId8"/>
    <p:sldId id="344" r:id="rId9"/>
    <p:sldId id="676" r:id="rId10"/>
    <p:sldId id="693" r:id="rId11"/>
    <p:sldId id="694" r:id="rId12"/>
    <p:sldId id="695" r:id="rId13"/>
    <p:sldId id="696" r:id="rId14"/>
    <p:sldId id="697" r:id="rId15"/>
    <p:sldId id="691" r:id="rId16"/>
    <p:sldId id="692" r:id="rId17"/>
    <p:sldId id="698" r:id="rId18"/>
    <p:sldId id="699" r:id="rId19"/>
    <p:sldId id="700" r:id="rId20"/>
    <p:sldId id="701" r:id="rId21"/>
    <p:sldId id="299" r:id="rId22"/>
    <p:sldId id="702" r:id="rId23"/>
    <p:sldId id="309" r:id="rId24"/>
    <p:sldId id="677" r:id="rId25"/>
    <p:sldId id="678" r:id="rId26"/>
    <p:sldId id="679" r:id="rId27"/>
    <p:sldId id="680" r:id="rId28"/>
    <p:sldId id="681" r:id="rId29"/>
    <p:sldId id="682" r:id="rId30"/>
    <p:sldId id="683" r:id="rId31"/>
    <p:sldId id="304" r:id="rId32"/>
    <p:sldId id="684" r:id="rId33"/>
    <p:sldId id="361" r:id="rId34"/>
    <p:sldId id="685" r:id="rId35"/>
    <p:sldId id="686" r:id="rId36"/>
    <p:sldId id="687" r:id="rId37"/>
    <p:sldId id="688" r:id="rId38"/>
    <p:sldId id="689" r:id="rId39"/>
  </p:sldIdLst>
  <p:sldSz cx="12192000" cy="6858000"/>
  <p:notesSz cx="7099300" cy="10234613"/>
  <p:custDataLst>
    <p:tags r:id="rId4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CE4649"/>
    <a:srgbClr val="CC00CC"/>
    <a:srgbClr val="DE68FF"/>
    <a:srgbClr val="E57071"/>
    <a:srgbClr val="FF9786"/>
    <a:srgbClr val="D3000F"/>
    <a:srgbClr val="FFFF00"/>
    <a:srgbClr val="FF33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29" autoAdjust="0"/>
    <p:restoredTop sz="86566" autoAdjust="0"/>
  </p:normalViewPr>
  <p:slideViewPr>
    <p:cSldViewPr>
      <p:cViewPr>
        <p:scale>
          <a:sx n="88" d="100"/>
          <a:sy n="88" d="100"/>
        </p:scale>
        <p:origin x="-312" y="-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EC49A0E-63A9-4A0D-AD2C-B7E2E2E8B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09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4B81D889-D7E9-4039-B45C-464273848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43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C714E0-89B9-4CB4-95C2-35AC509B33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261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08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26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2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D728-20D0-4D16-A74D-AD8A1684E09E}" type="datetimeFigureOut">
              <a:rPr lang="en-US" smtClean="0"/>
              <a:t>3/6/23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77BD2-1754-495F-AE82-CF4214FD4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34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D728-20D0-4D16-A74D-AD8A1684E09E}" type="datetimeFigureOut">
              <a:rPr lang="en-US" smtClean="0"/>
              <a:t>3/6/23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77BD2-1754-495F-AE82-CF4214FD4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75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D728-20D0-4D16-A74D-AD8A1684E09E}" type="datetimeFigureOut">
              <a:rPr lang="en-US" smtClean="0"/>
              <a:t>3/6/23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77BD2-1754-495F-AE82-CF4214FD4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53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D728-20D0-4D16-A74D-AD8A1684E09E}" type="datetimeFigureOut">
              <a:rPr lang="en-US" smtClean="0"/>
              <a:t>3/6/23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77BD2-1754-495F-AE82-CF4214FD4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007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D728-20D0-4D16-A74D-AD8A1684E09E}" type="datetimeFigureOut">
              <a:rPr lang="en-US" smtClean="0"/>
              <a:t>3/6/23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77BD2-1754-495F-AE82-CF4214FD4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48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D728-20D0-4D16-A74D-AD8A1684E09E}" type="datetimeFigureOut">
              <a:rPr lang="en-US" smtClean="0"/>
              <a:t>3/6/23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77BD2-1754-495F-AE82-CF4214FD4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8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D728-20D0-4D16-A74D-AD8A1684E09E}" type="datetimeFigureOut">
              <a:rPr lang="en-US" smtClean="0"/>
              <a:t>3/6/23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77BD2-1754-495F-AE82-CF4214FD4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41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D728-20D0-4D16-A74D-AD8A1684E09E}" type="datetimeFigureOut">
              <a:rPr lang="en-US" smtClean="0"/>
              <a:t>3/6/23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77BD2-1754-495F-AE82-CF4214FD4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32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D728-20D0-4D16-A74D-AD8A1684E09E}" type="datetimeFigureOut">
              <a:rPr lang="en-US" smtClean="0"/>
              <a:t>3/6/23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77BD2-1754-495F-AE82-CF4214FD4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20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D728-20D0-4D16-A74D-AD8A1684E09E}" type="datetimeFigureOut">
              <a:rPr lang="en-US" smtClean="0"/>
              <a:t>3/6/23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77BD2-1754-495F-AE82-CF4214FD49F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9570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D728-20D0-4D16-A74D-AD8A1684E09E}" type="datetimeFigureOut">
              <a:rPr lang="en-US" smtClean="0"/>
              <a:t>3/6/23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477BD2-1754-495F-AE82-CF4214FD49F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043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14477BD2-1754-495F-AE82-CF4214FD49F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9D09D728-20D0-4D16-A74D-AD8A1684E09E}" type="datetimeFigureOut">
              <a:rPr lang="en-US" smtClean="0"/>
              <a:t>3/6/23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482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lkafrawy@effatuniversity.edu.s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228600"/>
            <a:ext cx="7848600" cy="1600200"/>
          </a:xfrm>
        </p:spPr>
        <p:txBody>
          <a:bodyPr/>
          <a:lstStyle/>
          <a:p>
            <a:r>
              <a:rPr lang="en-US" sz="2800" cap="all" dirty="0"/>
              <a:t>CS3081:</a:t>
            </a:r>
            <a:br>
              <a:rPr lang="en-US" sz="2800" cap="all" dirty="0"/>
            </a:br>
            <a:r>
              <a:rPr lang="en-US" sz="2800" cap="all" dirty="0"/>
              <a:t>“Artificial Intelligence”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209800" y="5029200"/>
            <a:ext cx="6461760" cy="1828800"/>
          </a:xfrm>
        </p:spPr>
        <p:txBody>
          <a:bodyPr>
            <a:normAutofit/>
          </a:bodyPr>
          <a:lstStyle/>
          <a:p>
            <a:pPr algn="ctr"/>
            <a:endParaRPr lang="en-US" sz="2200" b="1" dirty="0"/>
          </a:p>
          <a:p>
            <a:pPr marL="231775" algn="ctr"/>
            <a:endParaRPr lang="en-US" sz="2200" dirty="0"/>
          </a:p>
        </p:txBody>
      </p:sp>
      <p:sp>
        <p:nvSpPr>
          <p:cNvPr id="3" name="TextBox 2"/>
          <p:cNvSpPr txBox="1"/>
          <p:nvPr/>
        </p:nvSpPr>
        <p:spPr>
          <a:xfrm>
            <a:off x="4267200" y="5029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Prof Passent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Elkafrawy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hlinkClick r:id="rId3"/>
              </a:rPr>
              <a:t>pelkafrawy@effatuniversity.edu.sa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CoE112,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ext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7896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9E1C97-1F3E-A2B5-B7D7-2A34D01AC467}"/>
              </a:ext>
            </a:extLst>
          </p:cNvPr>
          <p:cNvSpPr txBox="1">
            <a:spLocks/>
          </p:cNvSpPr>
          <p:nvPr/>
        </p:nvSpPr>
        <p:spPr>
          <a:xfrm>
            <a:off x="2209800" y="2549806"/>
            <a:ext cx="7848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400" cap="all" dirty="0">
                <a:solidFill>
                  <a:srgbClr val="696464"/>
                </a:solidFill>
                <a:latin typeface="Cambria"/>
              </a:rPr>
              <a:t>Probabilistic  Reasoning </a:t>
            </a:r>
          </a:p>
        </p:txBody>
      </p:sp>
    </p:spTree>
    <p:extLst>
      <p:ext uri="{BB962C8B-B14F-4D97-AF65-F5344CB8AC3E}">
        <p14:creationId xmlns:p14="http://schemas.microsoft.com/office/powerpoint/2010/main" val="4252806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B070-D786-A2D4-DB44-1F4954A4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Uncertain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DEC89-A6BB-C63D-18B1-4DB29851A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0000FF"/>
                </a:solidFill>
                <a:effectLst/>
                <a:latin typeface="Helvetica" pitchFamily="2" charset="0"/>
              </a:rPr>
              <a:t>Intelligent systems have to deal with uncertainty! </a:t>
            </a:r>
            <a:endParaRPr lang="en-US" sz="3200" dirty="0">
              <a:effectLst/>
            </a:endParaRPr>
          </a:p>
          <a:p>
            <a:r>
              <a:rPr lang="en-US" sz="2800" dirty="0">
                <a:effectLst/>
                <a:latin typeface="Helvetica" pitchFamily="2" charset="0"/>
              </a:rPr>
              <a:t>Predicting the behavior of other people </a:t>
            </a:r>
            <a:endParaRPr lang="en-US" sz="3200" dirty="0">
              <a:effectLst/>
            </a:endParaRPr>
          </a:p>
          <a:p>
            <a:pPr lvl="1"/>
            <a:r>
              <a:rPr lang="en-US" sz="2400" dirty="0">
                <a:solidFill>
                  <a:srgbClr val="3333FF"/>
                </a:solidFill>
                <a:effectLst/>
                <a:latin typeface="Helvetica" pitchFamily="2" charset="0"/>
              </a:rPr>
              <a:t>Partial</a:t>
            </a:r>
            <a:r>
              <a:rPr lang="en-US" sz="2400" dirty="0">
                <a:effectLst/>
                <a:latin typeface="Helvetica" pitchFamily="2" charset="0"/>
              </a:rPr>
              <a:t> knowledge of the state of the world</a:t>
            </a:r>
            <a:br>
              <a:rPr lang="en-US" sz="2400" dirty="0">
                <a:effectLst/>
                <a:latin typeface="Helvetica" pitchFamily="2" charset="0"/>
              </a:rPr>
            </a:br>
            <a:r>
              <a:rPr lang="en-US" sz="2400" dirty="0">
                <a:effectLst/>
                <a:latin typeface="Helvetica" pitchFamily="2" charset="0"/>
              </a:rPr>
              <a:t>e.g., We don’t know exactly what is going on in their mind </a:t>
            </a:r>
            <a:endParaRPr lang="en-US" sz="2400" dirty="0">
              <a:effectLst/>
              <a:latin typeface="CMSY10"/>
            </a:endParaRPr>
          </a:p>
          <a:p>
            <a:pPr lvl="1"/>
            <a:r>
              <a:rPr lang="en-US" sz="2400" dirty="0">
                <a:solidFill>
                  <a:srgbClr val="3333FF"/>
                </a:solidFill>
                <a:effectLst/>
                <a:latin typeface="Helvetica" pitchFamily="2" charset="0"/>
              </a:rPr>
              <a:t>Noisy</a:t>
            </a:r>
            <a:r>
              <a:rPr lang="en-US" sz="2400" dirty="0">
                <a:effectLst/>
                <a:latin typeface="Helvetica" pitchFamily="2" charset="0"/>
              </a:rPr>
              <a:t> observations</a:t>
            </a:r>
            <a:br>
              <a:rPr lang="en-US" sz="2400" dirty="0">
                <a:effectLst/>
                <a:latin typeface="Helvetica" pitchFamily="2" charset="0"/>
              </a:rPr>
            </a:br>
            <a:r>
              <a:rPr lang="en-US" sz="2400" dirty="0">
                <a:effectLst/>
                <a:latin typeface="Helvetica" pitchFamily="2" charset="0"/>
              </a:rPr>
              <a:t>e.g., Smiling or frowning, making faces </a:t>
            </a:r>
            <a:endParaRPr lang="en-US" sz="2400" dirty="0">
              <a:effectLst/>
              <a:latin typeface="CMSY10"/>
            </a:endParaRPr>
          </a:p>
          <a:p>
            <a:pPr lvl="1"/>
            <a:r>
              <a:rPr lang="en-US" sz="2400" dirty="0">
                <a:effectLst/>
                <a:latin typeface="Helvetica" pitchFamily="2" charset="0"/>
              </a:rPr>
              <a:t>Inherent </a:t>
            </a:r>
            <a:r>
              <a:rPr lang="en-US" sz="2400" dirty="0">
                <a:solidFill>
                  <a:srgbClr val="3333FF"/>
                </a:solidFill>
                <a:effectLst/>
                <a:latin typeface="Helvetica" pitchFamily="2" charset="0"/>
              </a:rPr>
              <a:t>stochasticity</a:t>
            </a:r>
            <a:br>
              <a:rPr lang="en-US" sz="2400" dirty="0">
                <a:effectLst/>
                <a:latin typeface="Helvetica" pitchFamily="2" charset="0"/>
              </a:rPr>
            </a:br>
            <a:r>
              <a:rPr lang="en-US" sz="2400" dirty="0">
                <a:effectLst/>
                <a:latin typeface="Helvetica" pitchFamily="2" charset="0"/>
              </a:rPr>
              <a:t>e.g. ,Today she likes the DVD, tomorrow she does not! </a:t>
            </a:r>
            <a:endParaRPr lang="en-US" sz="2400" dirty="0">
              <a:effectLst/>
              <a:latin typeface="CMSY10"/>
            </a:endParaRPr>
          </a:p>
          <a:p>
            <a:pPr lvl="1"/>
            <a:r>
              <a:rPr lang="en-US" sz="2400" dirty="0">
                <a:effectLst/>
                <a:latin typeface="Helvetica" pitchFamily="2" charset="0"/>
              </a:rPr>
              <a:t>Phenomena that are </a:t>
            </a:r>
            <a:r>
              <a:rPr lang="en-US" sz="2400" dirty="0">
                <a:solidFill>
                  <a:srgbClr val="3333FF"/>
                </a:solidFill>
                <a:effectLst/>
                <a:latin typeface="Helvetica" pitchFamily="2" charset="0"/>
              </a:rPr>
              <a:t>not covered </a:t>
            </a:r>
            <a:r>
              <a:rPr lang="en-US" sz="2400" dirty="0">
                <a:effectLst/>
                <a:latin typeface="Helvetica" pitchFamily="2" charset="0"/>
              </a:rPr>
              <a:t>by our models</a:t>
            </a:r>
            <a:br>
              <a:rPr lang="en-US" sz="2400" dirty="0">
                <a:effectLst/>
                <a:latin typeface="Helvetica" pitchFamily="2" charset="0"/>
              </a:rPr>
            </a:br>
            <a:r>
              <a:rPr lang="en-US" sz="2400" dirty="0">
                <a:effectLst/>
                <a:latin typeface="Helvetica" pitchFamily="2" charset="0"/>
              </a:rPr>
              <a:t>e.g., Level of hormones, which depend on food, exercise, ... </a:t>
            </a:r>
          </a:p>
        </p:txBody>
      </p:sp>
    </p:spTree>
    <p:extLst>
      <p:ext uri="{BB962C8B-B14F-4D97-AF65-F5344CB8AC3E}">
        <p14:creationId xmlns:p14="http://schemas.microsoft.com/office/powerpoint/2010/main" val="369187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77B16-50AA-D03E-84AD-2A473528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deal with </a:t>
            </a:r>
            <a:r>
              <a:rPr lang="en-US" dirty="0">
                <a:solidFill>
                  <a:srgbClr val="3333FF"/>
                </a:solidFill>
              </a:rPr>
              <a:t>uncertainty</a:t>
            </a:r>
            <a:r>
              <a:rPr lang="en-US" dirty="0"/>
              <a:t>? </a:t>
            </a:r>
            <a:endParaRPr lang="en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7D29A-FD35-844A-8B00-FEBD0671E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Helvetica" pitchFamily="2" charset="0"/>
              </a:rPr>
              <a:t>AI focus on building </a:t>
            </a:r>
            <a:r>
              <a:rPr lang="en-US" sz="2400" b="1" dirty="0">
                <a:solidFill>
                  <a:srgbClr val="3333FF"/>
                </a:solidFill>
                <a:effectLst/>
                <a:latin typeface="Helvetica" pitchFamily="2" charset="0"/>
              </a:rPr>
              <a:t>models</a:t>
            </a:r>
            <a:r>
              <a:rPr lang="en-US" sz="2400" b="1" dirty="0">
                <a:effectLst/>
                <a:latin typeface="Helvetica" pitchFamily="2" charset="0"/>
              </a:rPr>
              <a:t> </a:t>
            </a:r>
            <a:r>
              <a:rPr lang="en-US" sz="2400" dirty="0">
                <a:effectLst/>
                <a:latin typeface="Helvetica" pitchFamily="2" charset="0"/>
              </a:rPr>
              <a:t>that capture the uncertainty about the state of the world, the dynamics of the system and about our observations. </a:t>
            </a:r>
            <a:endParaRPr lang="en-US" sz="2800" dirty="0">
              <a:effectLst/>
              <a:latin typeface="CMSY1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Helvetica" pitchFamily="2" charset="0"/>
              </a:rPr>
              <a:t>The model will then be used to </a:t>
            </a:r>
            <a:r>
              <a:rPr lang="en-US" sz="2400" b="1" dirty="0">
                <a:solidFill>
                  <a:srgbClr val="3333FF"/>
                </a:solidFill>
                <a:effectLst/>
                <a:latin typeface="Helvetica" pitchFamily="2" charset="0"/>
              </a:rPr>
              <a:t>reason</a:t>
            </a:r>
            <a:r>
              <a:rPr lang="en-US" sz="2400" b="1" dirty="0">
                <a:effectLst/>
                <a:latin typeface="Helvetica" pitchFamily="2" charset="0"/>
              </a:rPr>
              <a:t> </a:t>
            </a:r>
            <a:r>
              <a:rPr lang="en-US" sz="2400" dirty="0">
                <a:effectLst/>
                <a:latin typeface="Helvetica" pitchFamily="2" charset="0"/>
              </a:rPr>
              <a:t>about the world, and about the effects of different actions. </a:t>
            </a:r>
            <a:endParaRPr lang="en-US" sz="2800" dirty="0">
              <a:effectLst/>
              <a:latin typeface="CMSY1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Helvetica" pitchFamily="2" charset="0"/>
              </a:rPr>
              <a:t>Important questions: </a:t>
            </a:r>
            <a:endParaRPr lang="en-US" sz="2800" dirty="0">
              <a:effectLst/>
              <a:latin typeface="CMSY1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FF"/>
                </a:solidFill>
                <a:effectLst/>
                <a:latin typeface="Helvetica" pitchFamily="2" charset="0"/>
              </a:rPr>
              <a:t>What mathematical formalism should we use? What is the meaning of our model? </a:t>
            </a:r>
            <a:endParaRPr lang="en-US" sz="2800" dirty="0">
              <a:solidFill>
                <a:srgbClr val="3333FF"/>
              </a:solidFill>
              <a:effectLst/>
              <a:latin typeface="CMSY1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FF"/>
                </a:solidFill>
                <a:effectLst/>
                <a:latin typeface="Helvetica" pitchFamily="2" charset="0"/>
              </a:rPr>
              <a:t>What queries can the model answer? What is the method for answering queries? </a:t>
            </a:r>
            <a:endParaRPr lang="en-US" sz="2800" dirty="0">
              <a:solidFill>
                <a:srgbClr val="3333FF"/>
              </a:solidFill>
              <a:effectLst/>
              <a:latin typeface="CMSY1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FF"/>
                </a:solidFill>
                <a:effectLst/>
                <a:latin typeface="Helvetica" pitchFamily="2" charset="0"/>
              </a:rPr>
              <a:t>How do we construct a model? Do we need to ask an expert, or can the model be learned from data? </a:t>
            </a:r>
            <a:endParaRPr lang="en-US" sz="2800" dirty="0">
              <a:solidFill>
                <a:srgbClr val="3333FF"/>
              </a:solidFill>
              <a:effectLst/>
              <a:latin typeface="CMSY10"/>
            </a:endParaRPr>
          </a:p>
        </p:txBody>
      </p:sp>
    </p:spTree>
    <p:extLst>
      <p:ext uri="{BB962C8B-B14F-4D97-AF65-F5344CB8AC3E}">
        <p14:creationId xmlns:p14="http://schemas.microsoft.com/office/powerpoint/2010/main" val="1507189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17D9-8FB4-21DC-ED8A-E92A0606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approaches towards uncertainty </a:t>
            </a:r>
            <a:endParaRPr lang="en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D3F4F-1349-44D8-DB66-9A5429555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Helvetica" pitchFamily="2" charset="0"/>
              </a:rPr>
              <a:t>Default reasoning: believe something until evidence to the contrary is found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effectLst/>
              <a:latin typeface="CMSY1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Helvetica" pitchFamily="2" charset="0"/>
              </a:rPr>
              <a:t>Rules with “fudge factors”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effectLst/>
              <a:latin typeface="CMSY1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Helvetica" pitchFamily="2" charset="0"/>
              </a:rPr>
              <a:t>Fuzzy logic: allows events to be “sort of true”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effectLst/>
              <a:latin typeface="CMSY1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3333FF"/>
                </a:solidFill>
                <a:effectLst/>
                <a:latin typeface="Helvetica" pitchFamily="2" charset="0"/>
              </a:rPr>
              <a:t>Probability</a:t>
            </a:r>
            <a:r>
              <a:rPr lang="en-US" sz="2400" b="1" dirty="0">
                <a:effectLst/>
                <a:latin typeface="Helvetica" pitchFamily="2" charset="0"/>
              </a:rPr>
              <a:t>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Probabilistic reasoning gives us a framework for managing our beliefs and knowledge.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effectLst/>
              <a:latin typeface="CMSY10"/>
            </a:endParaRPr>
          </a:p>
          <a:p>
            <a:endParaRPr lang="en-EG" sz="2800" dirty="0"/>
          </a:p>
        </p:txBody>
      </p:sp>
    </p:spTree>
    <p:extLst>
      <p:ext uri="{BB962C8B-B14F-4D97-AF65-F5344CB8AC3E}">
        <p14:creationId xmlns:p14="http://schemas.microsoft.com/office/powerpoint/2010/main" val="813228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1D18-E796-99A6-7ED2-8323DB6E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433E8-4DAF-F8A8-27F5-53F8FDCD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160000" cy="5257800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Helvetica" pitchFamily="2" charset="0"/>
              </a:rPr>
              <a:t>A </a:t>
            </a:r>
            <a:r>
              <a:rPr lang="en-US" sz="2800" dirty="0">
                <a:solidFill>
                  <a:srgbClr val="3333FF"/>
                </a:solidFill>
                <a:effectLst/>
                <a:latin typeface="Helvetica" pitchFamily="2" charset="0"/>
              </a:rPr>
              <a:t>well-known</a:t>
            </a:r>
            <a:r>
              <a:rPr lang="en-US" sz="2800" dirty="0">
                <a:effectLst/>
                <a:latin typeface="Helvetica" pitchFamily="2" charset="0"/>
              </a:rPr>
              <a:t> and well-understood framework for dealing with uncertainty </a:t>
            </a:r>
            <a:endParaRPr lang="en-US" sz="2800" dirty="0">
              <a:effectLst/>
              <a:latin typeface="CMSY1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Helvetica" pitchFamily="2" charset="0"/>
              </a:rPr>
              <a:t>Has a clear </a:t>
            </a:r>
            <a:r>
              <a:rPr lang="en-US" sz="2800" dirty="0">
                <a:solidFill>
                  <a:srgbClr val="3333FF"/>
                </a:solidFill>
                <a:effectLst/>
                <a:latin typeface="Helvetica" pitchFamily="2" charset="0"/>
              </a:rPr>
              <a:t>semantics</a:t>
            </a:r>
            <a:r>
              <a:rPr lang="en-US" sz="2800" dirty="0">
                <a:effectLst/>
                <a:latin typeface="Helvetica" pitchFamily="2" charset="0"/>
              </a:rPr>
              <a:t> </a:t>
            </a:r>
            <a:endParaRPr lang="en-US" sz="2800" dirty="0">
              <a:effectLst/>
              <a:latin typeface="CMSY1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Helvetica" pitchFamily="2" charset="0"/>
              </a:rPr>
              <a:t>Provides principled answers for: </a:t>
            </a:r>
            <a:endParaRPr lang="en-US" sz="2800" dirty="0">
              <a:latin typeface="CMSY10"/>
            </a:endParaRPr>
          </a:p>
          <a:p>
            <a:pPr lvl="1"/>
            <a:r>
              <a:rPr lang="en-US" sz="2400" dirty="0">
                <a:effectLst/>
                <a:latin typeface="Helvetica" pitchFamily="2" charset="0"/>
              </a:rPr>
              <a:t>Combining evidence</a:t>
            </a:r>
            <a:endParaRPr lang="en-US" sz="2400" dirty="0">
              <a:latin typeface="Helvetica" pitchFamily="2" charset="0"/>
            </a:endParaRPr>
          </a:p>
          <a:p>
            <a:pPr lvl="1"/>
            <a:r>
              <a:rPr lang="en-US" sz="2400" dirty="0">
                <a:solidFill>
                  <a:srgbClr val="3333FF"/>
                </a:solidFill>
                <a:effectLst/>
                <a:latin typeface="Helvetica" pitchFamily="2" charset="0"/>
              </a:rPr>
              <a:t>Predictive</a:t>
            </a:r>
            <a:r>
              <a:rPr lang="en-US" sz="2400" dirty="0">
                <a:effectLst/>
                <a:latin typeface="Helvetica" pitchFamily="2" charset="0"/>
              </a:rPr>
              <a:t> and diagnostic reasoning </a:t>
            </a:r>
            <a:endParaRPr lang="en-US" sz="2400" b="1" dirty="0">
              <a:latin typeface="Helvetica" pitchFamily="2" charset="0"/>
            </a:endParaRPr>
          </a:p>
          <a:p>
            <a:pPr lvl="1"/>
            <a:r>
              <a:rPr lang="en-US" sz="2400" dirty="0">
                <a:effectLst/>
                <a:latin typeface="Helvetica" pitchFamily="2" charset="0"/>
              </a:rPr>
              <a:t>Incorporation of new evidence </a:t>
            </a:r>
            <a:endParaRPr lang="en-US" sz="2400" dirty="0">
              <a:effectLst/>
              <a:latin typeface="CMSY1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Helvetica" pitchFamily="2" charset="0"/>
              </a:rPr>
              <a:t>Can be </a:t>
            </a:r>
            <a:r>
              <a:rPr lang="en-US" sz="2800" dirty="0">
                <a:solidFill>
                  <a:srgbClr val="3333FF"/>
                </a:solidFill>
                <a:effectLst/>
                <a:latin typeface="Helvetica" pitchFamily="2" charset="0"/>
              </a:rPr>
              <a:t>learned</a:t>
            </a:r>
            <a:r>
              <a:rPr lang="en-US" sz="2800" dirty="0">
                <a:effectLst/>
                <a:latin typeface="Helvetica" pitchFamily="2" charset="0"/>
              </a:rPr>
              <a:t> from data </a:t>
            </a:r>
            <a:endParaRPr lang="en-US" sz="2800" dirty="0">
              <a:effectLst/>
              <a:latin typeface="CMSY1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Helvetica" pitchFamily="2" charset="0"/>
              </a:rPr>
              <a:t>Arguably </a:t>
            </a:r>
            <a:r>
              <a:rPr lang="en-US" sz="2800" dirty="0">
                <a:solidFill>
                  <a:srgbClr val="3333FF"/>
                </a:solidFill>
                <a:effectLst/>
                <a:latin typeface="Helvetica" pitchFamily="2" charset="0"/>
              </a:rPr>
              <a:t>intuitive</a:t>
            </a:r>
            <a:r>
              <a:rPr lang="en-US" sz="2800" dirty="0">
                <a:effectLst/>
                <a:latin typeface="Helvetica" pitchFamily="2" charset="0"/>
              </a:rPr>
              <a:t> to human experts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i="1" u="sng" dirty="0">
                <a:effectLst/>
                <a:latin typeface="Helvetica" pitchFamily="2" charset="0"/>
              </a:rPr>
              <a:t>Key idea</a:t>
            </a:r>
            <a:r>
              <a:rPr lang="en-US" sz="2600" i="1" dirty="0">
                <a:effectLst/>
                <a:latin typeface="Helvetica" pitchFamily="2" charset="0"/>
              </a:rPr>
              <a:t>: </a:t>
            </a:r>
            <a:r>
              <a:rPr lang="en-US" sz="2600" dirty="0">
                <a:effectLst/>
                <a:latin typeface="Helvetica" pitchFamily="2" charset="0"/>
              </a:rPr>
              <a:t>exploit regularities and structure of the domain </a:t>
            </a:r>
            <a:endParaRPr lang="en-US" sz="2600" dirty="0">
              <a:effectLst/>
              <a:latin typeface="CMSY1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Helvetica" pitchFamily="2" charset="0"/>
              </a:rPr>
              <a:t>We will focus mainly on exploiting </a:t>
            </a:r>
            <a:r>
              <a:rPr lang="en-US" sz="2600" b="1" dirty="0">
                <a:effectLst/>
                <a:latin typeface="Helvetica" pitchFamily="2" charset="0"/>
              </a:rPr>
              <a:t>conditional independence </a:t>
            </a:r>
            <a:endParaRPr lang="en-US" sz="2600" dirty="0">
              <a:effectLst/>
              <a:latin typeface="CMSY1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Helvetica" pitchFamily="2" charset="0"/>
              </a:rPr>
              <a:t>properties</a:t>
            </a:r>
            <a:endParaRPr lang="en-US" sz="2600" dirty="0">
              <a:effectLst/>
              <a:latin typeface="CMSY10"/>
            </a:endParaRPr>
          </a:p>
        </p:txBody>
      </p:sp>
    </p:spTree>
    <p:extLst>
      <p:ext uri="{BB962C8B-B14F-4D97-AF65-F5344CB8AC3E}">
        <p14:creationId xmlns:p14="http://schemas.microsoft.com/office/powerpoint/2010/main" val="2725560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4962-AEBA-A6F2-31AE-216097C9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Example: A Bayesian (belief) network </a:t>
            </a:r>
            <a:endParaRPr lang="en-EG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0270508-7ABC-3FDD-81B0-7DEF80301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904" y="1600200"/>
            <a:ext cx="6957392" cy="4800600"/>
          </a:xfrm>
          <a:noFill/>
        </p:spPr>
      </p:pic>
    </p:spTree>
    <p:extLst>
      <p:ext uri="{BB962C8B-B14F-4D97-AF65-F5344CB8AC3E}">
        <p14:creationId xmlns:p14="http://schemas.microsoft.com/office/powerpoint/2010/main" val="2777225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DA5C-8580-4147-1854-9964B72A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Graphical model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EFE2D-3A50-55B7-44CC-D2FA94031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8458200" cy="4800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333399"/>
                </a:solidFill>
                <a:effectLst/>
                <a:latin typeface="Calibri" panose="020F0502020204030204" pitchFamily="34" charset="0"/>
              </a:rPr>
              <a:t>Nodes: variables (with domains) </a:t>
            </a:r>
          </a:p>
          <a:p>
            <a:pPr lvl="1"/>
            <a:r>
              <a:rPr lang="en-US" sz="2600" dirty="0">
                <a:effectLst/>
                <a:latin typeface="Calibri" panose="020F0502020204030204" pitchFamily="34" charset="0"/>
              </a:rPr>
              <a:t>Can be assigned (observed) or unassigned (unobserved) </a:t>
            </a:r>
            <a:endParaRPr lang="en-US" sz="3000" dirty="0">
              <a:effectLst/>
            </a:endParaRPr>
          </a:p>
          <a:p>
            <a:r>
              <a:rPr lang="en-US" sz="2800" dirty="0">
                <a:solidFill>
                  <a:srgbClr val="333399"/>
                </a:solidFill>
                <a:effectLst/>
                <a:latin typeface="Calibri" panose="020F0502020204030204" pitchFamily="34" charset="0"/>
              </a:rPr>
              <a:t>Arcs: interactions </a:t>
            </a:r>
            <a:endParaRPr lang="en-US" sz="3200" dirty="0">
              <a:effectLst/>
            </a:endParaRPr>
          </a:p>
          <a:p>
            <a:pPr lvl="1"/>
            <a:r>
              <a:rPr lang="en-US" sz="2600" dirty="0">
                <a:effectLst/>
                <a:latin typeface="Calibri" panose="020F0502020204030204" pitchFamily="34" charset="0"/>
              </a:rPr>
              <a:t>Similar to CSP constraints </a:t>
            </a:r>
            <a:endParaRPr lang="en-US" sz="3000" dirty="0">
              <a:effectLst/>
            </a:endParaRPr>
          </a:p>
          <a:p>
            <a:pPr lvl="1"/>
            <a:r>
              <a:rPr lang="en-US" sz="2600" dirty="0">
                <a:effectLst/>
                <a:latin typeface="Calibri" panose="020F0502020204030204" pitchFamily="34" charset="0"/>
              </a:rPr>
              <a:t>Indicate “direct influence” between variables </a:t>
            </a:r>
            <a:endParaRPr lang="en-US" sz="3000" dirty="0">
              <a:effectLst/>
            </a:endParaRPr>
          </a:p>
          <a:p>
            <a:pPr lvl="1"/>
            <a:r>
              <a:rPr lang="en-US" sz="2600" dirty="0">
                <a:effectLst/>
                <a:latin typeface="Calibri" panose="020F0502020204030204" pitchFamily="34" charset="0"/>
              </a:rPr>
              <a:t>Formally: encode </a:t>
            </a:r>
            <a:r>
              <a:rPr lang="en-US" sz="2600" dirty="0">
                <a:solidFill>
                  <a:srgbClr val="3333FF"/>
                </a:solidFill>
                <a:effectLst/>
                <a:latin typeface="Calibri" panose="020F0502020204030204" pitchFamily="34" charset="0"/>
              </a:rPr>
              <a:t>conditional independence </a:t>
            </a:r>
            <a:r>
              <a:rPr lang="en-US" sz="2600" dirty="0">
                <a:effectLst/>
                <a:latin typeface="Calibri" panose="020F0502020204030204" pitchFamily="34" charset="0"/>
              </a:rPr>
              <a:t>(more later) </a:t>
            </a:r>
            <a:endParaRPr lang="en-US" sz="3000" dirty="0">
              <a:effectLst/>
            </a:endParaRPr>
          </a:p>
          <a:p>
            <a:r>
              <a:rPr lang="en-US" sz="2800" dirty="0">
                <a:solidFill>
                  <a:srgbClr val="333399"/>
                </a:solidFill>
                <a:effectLst/>
                <a:latin typeface="Calibri" panose="020F0502020204030204" pitchFamily="34" charset="0"/>
              </a:rPr>
              <a:t>For now: imagine that arrows mean direct causation (in general, they don’t!) </a:t>
            </a:r>
            <a:endParaRPr lang="en-US" sz="3200" dirty="0">
              <a:effectLst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6104A45-913E-3F1E-89C0-BEF0B2FC3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871" y="1430357"/>
            <a:ext cx="29591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36995-4CAE-FDEA-667C-565295C5E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400" y="262287"/>
            <a:ext cx="2042886" cy="145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40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F299A-8D8C-B13C-8BDD-B0AB67D4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</p:spPr>
        <p:txBody>
          <a:bodyPr anchor="ctr">
            <a:normAutofit/>
          </a:bodyPr>
          <a:lstStyle/>
          <a:p>
            <a:r>
              <a:rPr lang="en-EG" dirty="0"/>
              <a:t>Independent vs. dependence Models</a:t>
            </a:r>
          </a:p>
        </p:txBody>
      </p:sp>
      <p:pic>
        <p:nvPicPr>
          <p:cNvPr id="5" name="Content Placeholder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81369F23-65C0-E8E3-FED2-79F452C8B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95400"/>
            <a:ext cx="10115334" cy="5715680"/>
          </a:xfr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F869B6-B2F5-3A04-49F6-8FD0918ED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171383"/>
            <a:ext cx="1965287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63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424F-D848-13BD-8649-B1F769DAB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0000FF"/>
                </a:solidFill>
                <a:latin typeface="Helvetica" pitchFamily="2" charset="0"/>
              </a:rPr>
              <a:t>Decision making</a:t>
            </a:r>
            <a:endParaRPr lang="en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1A12E-7998-CD40-105D-A7925EB11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6172200" cy="4590288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  <a:latin typeface="Helvetica" pitchFamily="2" charset="0"/>
              </a:rPr>
              <a:t>Suppose you believe the following: </a:t>
            </a:r>
            <a:endParaRPr lang="en-US" sz="2800" dirty="0">
              <a:effectLst/>
            </a:endParaRPr>
          </a:p>
          <a:p>
            <a:r>
              <a:rPr lang="en-US" dirty="0">
                <a:effectLst/>
                <a:latin typeface="CMMI8"/>
              </a:rPr>
              <a:t>P</a:t>
            </a:r>
            <a:r>
              <a:rPr lang="en-US" sz="2400" dirty="0">
                <a:effectLst/>
                <a:latin typeface="CMMI8"/>
              </a:rPr>
              <a:t> </a:t>
            </a:r>
            <a:r>
              <a:rPr lang="en-US" sz="2400" dirty="0">
                <a:effectLst/>
                <a:latin typeface="CMR8"/>
              </a:rPr>
              <a:t>(</a:t>
            </a:r>
            <a:r>
              <a:rPr lang="en-US" sz="2400" dirty="0">
                <a:effectLst/>
                <a:latin typeface="Helvetica" pitchFamily="2" charset="0"/>
              </a:rPr>
              <a:t>girlfriend likes Terminator DVD</a:t>
            </a:r>
            <a:r>
              <a:rPr lang="en-US" sz="2400" dirty="0">
                <a:effectLst/>
                <a:latin typeface="CMSY8"/>
              </a:rPr>
              <a:t>| </a:t>
            </a:r>
            <a:r>
              <a:rPr lang="en-US" sz="2400" dirty="0">
                <a:effectLst/>
                <a:latin typeface="CMMI8"/>
              </a:rPr>
              <a:t>. . .</a:t>
            </a:r>
            <a:r>
              <a:rPr lang="en-US" sz="2400" dirty="0">
                <a:effectLst/>
                <a:latin typeface="CMR8"/>
              </a:rPr>
              <a:t>) </a:t>
            </a:r>
          </a:p>
          <a:p>
            <a:r>
              <a:rPr lang="en-US" dirty="0">
                <a:effectLst/>
                <a:latin typeface="CMMI8"/>
              </a:rPr>
              <a:t>P</a:t>
            </a:r>
            <a:r>
              <a:rPr lang="en-US" sz="2400" dirty="0">
                <a:effectLst/>
                <a:latin typeface="CMMI8"/>
              </a:rPr>
              <a:t> </a:t>
            </a:r>
            <a:r>
              <a:rPr lang="en-US" sz="2400" dirty="0">
                <a:effectLst/>
                <a:latin typeface="CMR8"/>
              </a:rPr>
              <a:t>(</a:t>
            </a:r>
            <a:r>
              <a:rPr lang="en-US" sz="2400" dirty="0">
                <a:effectLst/>
                <a:latin typeface="Helvetica" pitchFamily="2" charset="0"/>
              </a:rPr>
              <a:t>girlfriend likes cashmere sweater</a:t>
            </a:r>
            <a:r>
              <a:rPr lang="en-US" sz="2400" dirty="0">
                <a:effectLst/>
                <a:latin typeface="CMSY8"/>
              </a:rPr>
              <a:t>| </a:t>
            </a:r>
            <a:r>
              <a:rPr lang="en-US" sz="2400" dirty="0">
                <a:effectLst/>
                <a:latin typeface="CMMI8"/>
              </a:rPr>
              <a:t>. . .</a:t>
            </a:r>
            <a:r>
              <a:rPr lang="en-US" sz="2400" dirty="0">
                <a:effectLst/>
                <a:latin typeface="CMR8"/>
              </a:rPr>
              <a:t>) </a:t>
            </a:r>
          </a:p>
          <a:p>
            <a:r>
              <a:rPr lang="en-US" dirty="0">
                <a:latin typeface="CMR8"/>
              </a:rPr>
              <a:t>P</a:t>
            </a:r>
            <a:r>
              <a:rPr lang="en-US" sz="2400" dirty="0">
                <a:effectLst/>
                <a:latin typeface="CMMI8"/>
              </a:rPr>
              <a:t> </a:t>
            </a:r>
            <a:r>
              <a:rPr lang="en-US" sz="2400" dirty="0">
                <a:effectLst/>
                <a:latin typeface="CMR8"/>
              </a:rPr>
              <a:t>(</a:t>
            </a:r>
            <a:r>
              <a:rPr lang="en-US" sz="2400" dirty="0">
                <a:effectLst/>
                <a:latin typeface="Helvetica" pitchFamily="2" charset="0"/>
              </a:rPr>
              <a:t>girlfriend likes diamond necklace</a:t>
            </a:r>
            <a:r>
              <a:rPr lang="en-US" sz="2400" dirty="0">
                <a:effectLst/>
                <a:latin typeface="CMSY8"/>
              </a:rPr>
              <a:t>| </a:t>
            </a:r>
            <a:r>
              <a:rPr lang="en-US" sz="2400" dirty="0">
                <a:effectLst/>
                <a:latin typeface="CMMI8"/>
              </a:rPr>
              <a:t>. . .</a:t>
            </a:r>
            <a:r>
              <a:rPr lang="en-US" sz="2400" dirty="0">
                <a:effectLst/>
                <a:latin typeface="CMR8"/>
              </a:rPr>
              <a:t>) </a:t>
            </a:r>
            <a:endParaRPr lang="en-US" sz="2800" dirty="0">
              <a:effectLst/>
            </a:endParaRPr>
          </a:p>
          <a:p>
            <a:endParaRPr lang="en-US" sz="2400" dirty="0">
              <a:effectLst/>
              <a:latin typeface="Helvetica" pitchFamily="2" charset="0"/>
            </a:endParaRPr>
          </a:p>
          <a:p>
            <a:r>
              <a:rPr lang="en-US" sz="2400" dirty="0">
                <a:effectLst/>
                <a:latin typeface="Helvetica" pitchFamily="2" charset="0"/>
              </a:rPr>
              <a:t>Which action should you choose? </a:t>
            </a:r>
            <a:endParaRPr lang="en-US" sz="2800" dirty="0">
              <a:effectLst/>
            </a:endParaRPr>
          </a:p>
          <a:p>
            <a:endParaRPr lang="en-EG" sz="2800" dirty="0"/>
          </a:p>
          <a:p>
            <a:endParaRPr lang="en-EG" dirty="0"/>
          </a:p>
          <a:p>
            <a:endParaRPr lang="en-EG" sz="2800" dirty="0"/>
          </a:p>
          <a:p>
            <a:endParaRPr lang="en-EG" dirty="0"/>
          </a:p>
          <a:p>
            <a:endParaRPr lang="en-EG" sz="2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E48114-AB24-6209-A136-110229625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2800" y="1536192"/>
            <a:ext cx="3606800" cy="4590288"/>
          </a:xfrm>
        </p:spPr>
        <p:txBody>
          <a:bodyPr>
            <a:normAutofit/>
          </a:bodyPr>
          <a:lstStyle/>
          <a:p>
            <a:endParaRPr lang="en-EG" sz="2400" dirty="0"/>
          </a:p>
          <a:p>
            <a:r>
              <a:rPr lang="en-EG" dirty="0">
                <a:effectLst/>
                <a:latin typeface="CMR8"/>
              </a:rPr>
              <a:t>= 0</a:t>
            </a:r>
            <a:r>
              <a:rPr lang="en-EG" dirty="0">
                <a:effectLst/>
                <a:latin typeface="CMMI8"/>
              </a:rPr>
              <a:t>.</a:t>
            </a:r>
            <a:r>
              <a:rPr lang="en-EG" dirty="0">
                <a:effectLst/>
                <a:latin typeface="CMR8"/>
              </a:rPr>
              <a:t>04 </a:t>
            </a:r>
          </a:p>
          <a:p>
            <a:r>
              <a:rPr lang="en-EG" dirty="0">
                <a:effectLst/>
                <a:latin typeface="CMR8"/>
              </a:rPr>
              <a:t>= 0</a:t>
            </a:r>
            <a:r>
              <a:rPr lang="en-EG" dirty="0">
                <a:effectLst/>
                <a:latin typeface="CMMI8"/>
              </a:rPr>
              <a:t>.</a:t>
            </a:r>
            <a:r>
              <a:rPr lang="en-EG" dirty="0">
                <a:effectLst/>
                <a:latin typeface="CMR8"/>
              </a:rPr>
              <a:t>70 </a:t>
            </a:r>
          </a:p>
          <a:p>
            <a:r>
              <a:rPr lang="en-EG" dirty="0">
                <a:effectLst/>
                <a:latin typeface="CMR8"/>
              </a:rPr>
              <a:t>= 0</a:t>
            </a:r>
            <a:r>
              <a:rPr lang="en-EG" dirty="0">
                <a:effectLst/>
                <a:latin typeface="CMMI8"/>
              </a:rPr>
              <a:t>.</a:t>
            </a:r>
            <a:r>
              <a:rPr lang="en-EG" dirty="0">
                <a:effectLst/>
                <a:latin typeface="CMR8"/>
              </a:rPr>
              <a:t>9999 </a:t>
            </a:r>
            <a:endParaRPr lang="en-EG" dirty="0">
              <a:effectLst/>
            </a:endParaRPr>
          </a:p>
          <a:p>
            <a:endParaRPr lang="en-EG" sz="2400" dirty="0"/>
          </a:p>
        </p:txBody>
      </p:sp>
    </p:spTree>
    <p:extLst>
      <p:ext uri="{BB962C8B-B14F-4D97-AF65-F5344CB8AC3E}">
        <p14:creationId xmlns:p14="http://schemas.microsoft.com/office/powerpoint/2010/main" val="225273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424F-D848-13BD-8649-B1F769DAB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0000FF"/>
                </a:solidFill>
                <a:latin typeface="Helvetica" pitchFamily="2" charset="0"/>
              </a:rPr>
              <a:t>Decision making</a:t>
            </a:r>
            <a:endParaRPr lang="en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1A12E-7998-CD40-105D-A7925EB11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9753600" cy="5047170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  <a:latin typeface="Helvetica" pitchFamily="2" charset="0"/>
              </a:rPr>
              <a:t>Suppose you believe the following: </a:t>
            </a:r>
            <a:endParaRPr lang="en-US" sz="2800" dirty="0">
              <a:effectLst/>
            </a:endParaRPr>
          </a:p>
          <a:p>
            <a:r>
              <a:rPr lang="en-US" dirty="0">
                <a:effectLst/>
                <a:latin typeface="CMMI8"/>
              </a:rPr>
              <a:t>P</a:t>
            </a:r>
            <a:r>
              <a:rPr lang="en-US" sz="2400" dirty="0">
                <a:effectLst/>
                <a:latin typeface="CMMI8"/>
              </a:rPr>
              <a:t> </a:t>
            </a:r>
            <a:r>
              <a:rPr lang="en-US" sz="2400" dirty="0">
                <a:effectLst/>
                <a:latin typeface="CMR8"/>
              </a:rPr>
              <a:t>(</a:t>
            </a:r>
            <a:r>
              <a:rPr lang="en-US" sz="2400" dirty="0">
                <a:effectLst/>
                <a:latin typeface="Helvetica" pitchFamily="2" charset="0"/>
              </a:rPr>
              <a:t>girlfriend likes Terminator DVD</a:t>
            </a:r>
            <a:r>
              <a:rPr lang="en-US" sz="2400" dirty="0">
                <a:effectLst/>
                <a:latin typeface="CMSY8"/>
              </a:rPr>
              <a:t>| </a:t>
            </a:r>
            <a:r>
              <a:rPr lang="en-US" sz="2400" dirty="0">
                <a:effectLst/>
                <a:latin typeface="CMMI8"/>
              </a:rPr>
              <a:t>. . .</a:t>
            </a:r>
            <a:r>
              <a:rPr lang="en-US" sz="2400" dirty="0">
                <a:effectLst/>
                <a:latin typeface="CMR8"/>
              </a:rPr>
              <a:t>) </a:t>
            </a:r>
          </a:p>
          <a:p>
            <a:r>
              <a:rPr lang="en-US" dirty="0">
                <a:effectLst/>
                <a:latin typeface="CMMI8"/>
              </a:rPr>
              <a:t>P</a:t>
            </a:r>
            <a:r>
              <a:rPr lang="en-US" sz="2400" dirty="0">
                <a:effectLst/>
                <a:latin typeface="CMMI8"/>
              </a:rPr>
              <a:t> </a:t>
            </a:r>
            <a:r>
              <a:rPr lang="en-US" sz="2400" dirty="0">
                <a:effectLst/>
                <a:latin typeface="CMR8"/>
              </a:rPr>
              <a:t>(</a:t>
            </a:r>
            <a:r>
              <a:rPr lang="en-US" sz="2400" dirty="0">
                <a:effectLst/>
                <a:latin typeface="Helvetica" pitchFamily="2" charset="0"/>
              </a:rPr>
              <a:t>girlfriend likes cashmere sweater</a:t>
            </a:r>
            <a:r>
              <a:rPr lang="en-US" sz="2400" dirty="0">
                <a:effectLst/>
                <a:latin typeface="CMSY8"/>
              </a:rPr>
              <a:t>| </a:t>
            </a:r>
            <a:r>
              <a:rPr lang="en-US" sz="2400" dirty="0">
                <a:effectLst/>
                <a:latin typeface="CMMI8"/>
              </a:rPr>
              <a:t>. . .</a:t>
            </a:r>
            <a:r>
              <a:rPr lang="en-US" sz="2400" dirty="0">
                <a:effectLst/>
                <a:latin typeface="CMR8"/>
              </a:rPr>
              <a:t>) </a:t>
            </a:r>
          </a:p>
          <a:p>
            <a:r>
              <a:rPr lang="en-US" dirty="0">
                <a:latin typeface="CMR8"/>
              </a:rPr>
              <a:t>P</a:t>
            </a:r>
            <a:r>
              <a:rPr lang="en-US" sz="2400" dirty="0">
                <a:effectLst/>
                <a:latin typeface="CMMI8"/>
              </a:rPr>
              <a:t> </a:t>
            </a:r>
            <a:r>
              <a:rPr lang="en-US" sz="2400" dirty="0">
                <a:effectLst/>
                <a:latin typeface="CMR8"/>
              </a:rPr>
              <a:t>(</a:t>
            </a:r>
            <a:r>
              <a:rPr lang="en-US" sz="2400" dirty="0">
                <a:effectLst/>
                <a:latin typeface="Helvetica" pitchFamily="2" charset="0"/>
              </a:rPr>
              <a:t>girlfriend likes diamond necklace</a:t>
            </a:r>
            <a:r>
              <a:rPr lang="en-US" sz="2400" dirty="0">
                <a:effectLst/>
                <a:latin typeface="CMSY8"/>
              </a:rPr>
              <a:t>| </a:t>
            </a:r>
            <a:r>
              <a:rPr lang="en-US" sz="2400" dirty="0">
                <a:effectLst/>
                <a:latin typeface="CMMI8"/>
              </a:rPr>
              <a:t>. . .</a:t>
            </a:r>
            <a:r>
              <a:rPr lang="en-US" sz="2400" dirty="0">
                <a:effectLst/>
                <a:latin typeface="CMR8"/>
              </a:rPr>
              <a:t>) </a:t>
            </a:r>
            <a:endParaRPr lang="en-US" sz="2800" dirty="0">
              <a:effectLst/>
            </a:endParaRPr>
          </a:p>
          <a:p>
            <a:endParaRPr lang="en-US" sz="2400" dirty="0">
              <a:effectLst/>
              <a:latin typeface="Helvetica" pitchFamily="2" charset="0"/>
            </a:endParaRPr>
          </a:p>
          <a:p>
            <a:r>
              <a:rPr lang="en-US" sz="2400" dirty="0">
                <a:effectLst/>
                <a:latin typeface="Helvetica" pitchFamily="2" charset="0"/>
              </a:rPr>
              <a:t>Which action should you choose? </a:t>
            </a:r>
          </a:p>
          <a:p>
            <a:pPr lvl="1"/>
            <a:r>
              <a:rPr lang="en-US" sz="2000" dirty="0">
                <a:effectLst/>
                <a:latin typeface="Helvetica" pitchFamily="2" charset="0"/>
              </a:rPr>
              <a:t>Depends on </a:t>
            </a:r>
            <a:r>
              <a:rPr lang="en-US" sz="2000" b="1" dirty="0">
                <a:effectLst/>
                <a:latin typeface="Helvetica" pitchFamily="2" charset="0"/>
              </a:rPr>
              <a:t>preferences </a:t>
            </a:r>
            <a:r>
              <a:rPr lang="en-US" sz="2000" dirty="0">
                <a:effectLst/>
                <a:latin typeface="Helvetica" pitchFamily="2" charset="0"/>
              </a:rPr>
              <a:t>for making her happy vs. your own interest vs. cost </a:t>
            </a:r>
            <a:endParaRPr lang="en-US" sz="3200" dirty="0">
              <a:effectLst/>
            </a:endParaRPr>
          </a:p>
          <a:p>
            <a:pPr lvl="1"/>
            <a:r>
              <a:rPr lang="en-US" sz="2000" dirty="0">
                <a:effectLst/>
                <a:latin typeface="Helvetica" pitchFamily="2" charset="0"/>
              </a:rPr>
              <a:t>Probability is not enough for choosing actions </a:t>
            </a:r>
            <a:endParaRPr lang="en-US" sz="2000" dirty="0">
              <a:effectLst/>
              <a:latin typeface="CMSY10"/>
            </a:endParaRPr>
          </a:p>
          <a:p>
            <a:pPr lvl="1"/>
            <a:r>
              <a:rPr lang="en-US" sz="2000" dirty="0">
                <a:effectLst/>
                <a:latin typeface="Helvetica" pitchFamily="2" charset="0"/>
              </a:rPr>
              <a:t>We also need to consider </a:t>
            </a:r>
            <a:r>
              <a:rPr lang="en-US" sz="2000" b="1" dirty="0">
                <a:effectLst/>
                <a:latin typeface="Helvetica" pitchFamily="2" charset="0"/>
              </a:rPr>
              <a:t>risks and payoffs</a:t>
            </a:r>
            <a:br>
              <a:rPr lang="en-US" sz="2000" b="1" dirty="0">
                <a:effectLst/>
                <a:latin typeface="Helvetica" pitchFamily="2" charset="0"/>
              </a:rPr>
            </a:br>
            <a:r>
              <a:rPr lang="en-US" sz="2000" b="1" u="sng" dirty="0">
                <a:solidFill>
                  <a:srgbClr val="3333FF"/>
                </a:solidFill>
                <a:effectLst/>
                <a:latin typeface="Helvetica" pitchFamily="2" charset="0"/>
              </a:rPr>
              <a:t>Utility theory </a:t>
            </a:r>
            <a:r>
              <a:rPr lang="en-US" sz="2000" dirty="0">
                <a:solidFill>
                  <a:srgbClr val="3333FF"/>
                </a:solidFill>
                <a:effectLst/>
                <a:latin typeface="Helvetica" pitchFamily="2" charset="0"/>
              </a:rPr>
              <a:t>is used to represent and infer preferences </a:t>
            </a:r>
          </a:p>
          <a:p>
            <a:pPr marL="411480" lvl="1" indent="0">
              <a:buNone/>
            </a:pPr>
            <a:r>
              <a:rPr lang="en-US" sz="2000" b="1" dirty="0">
                <a:solidFill>
                  <a:srgbClr val="3333FF"/>
                </a:solidFill>
                <a:latin typeface="Helvetica" pitchFamily="2" charset="0"/>
              </a:rPr>
              <a:t>   </a:t>
            </a:r>
            <a:r>
              <a:rPr lang="en-US" sz="2000" b="1" u="sng" dirty="0">
                <a:solidFill>
                  <a:srgbClr val="3333FF"/>
                </a:solidFill>
                <a:effectLst/>
                <a:latin typeface="Helvetica" pitchFamily="2" charset="0"/>
              </a:rPr>
              <a:t>Decision theory </a:t>
            </a:r>
            <a:r>
              <a:rPr lang="en-US" sz="2000" dirty="0">
                <a:solidFill>
                  <a:srgbClr val="3333FF"/>
                </a:solidFill>
                <a:effectLst/>
                <a:latin typeface="Helvetica" pitchFamily="2" charset="0"/>
              </a:rPr>
              <a:t>= utility theory + probability theory </a:t>
            </a:r>
            <a:endParaRPr lang="en-US" sz="3200" dirty="0">
              <a:solidFill>
                <a:srgbClr val="3333FF"/>
              </a:solidFill>
              <a:effectLst/>
            </a:endParaRPr>
          </a:p>
          <a:p>
            <a:endParaRPr lang="en-EG" sz="2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E48114-AB24-6209-A136-110229625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2800" y="1536192"/>
            <a:ext cx="3606800" cy="4590288"/>
          </a:xfrm>
        </p:spPr>
        <p:txBody>
          <a:bodyPr>
            <a:normAutofit/>
          </a:bodyPr>
          <a:lstStyle/>
          <a:p>
            <a:endParaRPr lang="en-EG" sz="2400" dirty="0"/>
          </a:p>
          <a:p>
            <a:r>
              <a:rPr lang="en-EG" dirty="0">
                <a:effectLst/>
                <a:latin typeface="CMR8"/>
              </a:rPr>
              <a:t>= 0</a:t>
            </a:r>
            <a:r>
              <a:rPr lang="en-EG" dirty="0">
                <a:effectLst/>
                <a:latin typeface="CMMI8"/>
              </a:rPr>
              <a:t>.</a:t>
            </a:r>
            <a:r>
              <a:rPr lang="en-EG" dirty="0">
                <a:effectLst/>
                <a:latin typeface="CMR8"/>
              </a:rPr>
              <a:t>04 </a:t>
            </a:r>
          </a:p>
          <a:p>
            <a:r>
              <a:rPr lang="en-EG" dirty="0">
                <a:effectLst/>
                <a:latin typeface="CMR8"/>
              </a:rPr>
              <a:t>= 0</a:t>
            </a:r>
            <a:r>
              <a:rPr lang="en-EG" dirty="0">
                <a:effectLst/>
                <a:latin typeface="CMMI8"/>
              </a:rPr>
              <a:t>.</a:t>
            </a:r>
            <a:r>
              <a:rPr lang="en-EG" dirty="0">
                <a:effectLst/>
                <a:latin typeface="CMR8"/>
              </a:rPr>
              <a:t>70 </a:t>
            </a:r>
          </a:p>
          <a:p>
            <a:r>
              <a:rPr lang="en-EG" dirty="0">
                <a:effectLst/>
                <a:latin typeface="CMR8"/>
              </a:rPr>
              <a:t>= 0</a:t>
            </a:r>
            <a:r>
              <a:rPr lang="en-EG" dirty="0">
                <a:effectLst/>
                <a:latin typeface="CMMI8"/>
              </a:rPr>
              <a:t>.</a:t>
            </a:r>
            <a:r>
              <a:rPr lang="en-EG" dirty="0">
                <a:effectLst/>
                <a:latin typeface="CMR8"/>
              </a:rPr>
              <a:t>9999 </a:t>
            </a:r>
            <a:endParaRPr lang="en-EG" dirty="0">
              <a:effectLst/>
            </a:endParaRPr>
          </a:p>
          <a:p>
            <a:endParaRPr lang="en-EG" sz="2400" dirty="0"/>
          </a:p>
          <a:p>
            <a:endParaRPr lang="en-EG" sz="2400" dirty="0"/>
          </a:p>
        </p:txBody>
      </p:sp>
    </p:spTree>
    <p:extLst>
      <p:ext uri="{BB962C8B-B14F-4D97-AF65-F5344CB8AC3E}">
        <p14:creationId xmlns:p14="http://schemas.microsoft.com/office/powerpoint/2010/main" val="2367573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957B60-E47A-AA74-9C7E-19F35EF1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0000FF"/>
                </a:solidFill>
                <a:latin typeface="Helvetica" pitchFamily="2" charset="0"/>
              </a:rPr>
              <a:t>Practical decision making </a:t>
            </a:r>
            <a:endParaRPr lang="en-E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561B6-563C-4361-8516-59192F74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Helvetica" pitchFamily="2" charset="0"/>
              </a:rPr>
              <a:t>We need to represent both probabilities and utilities </a:t>
            </a:r>
            <a:endParaRPr lang="en-US" sz="2400" dirty="0">
              <a:effectLst/>
              <a:latin typeface="CMSY1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Helvetica" pitchFamily="2" charset="0"/>
              </a:rPr>
              <a:t>The </a:t>
            </a:r>
            <a:r>
              <a:rPr lang="en-US" sz="2400" b="1" dirty="0">
                <a:solidFill>
                  <a:srgbClr val="3333FF"/>
                </a:solidFill>
                <a:effectLst/>
                <a:latin typeface="Helvetica" pitchFamily="2" charset="0"/>
              </a:rPr>
              <a:t>expected utility </a:t>
            </a:r>
            <a:r>
              <a:rPr lang="en-US" sz="2400" dirty="0">
                <a:effectLst/>
                <a:latin typeface="Helvetica" pitchFamily="2" charset="0"/>
              </a:rPr>
              <a:t>of actions is computed given evidence and </a:t>
            </a:r>
            <a:endParaRPr lang="en-US" sz="2400" dirty="0">
              <a:effectLst/>
              <a:latin typeface="CMSY1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Helvetica" pitchFamily="2" charset="0"/>
              </a:rPr>
              <a:t>past actions </a:t>
            </a:r>
            <a:endParaRPr lang="en-US" sz="2400" dirty="0">
              <a:effectLst/>
              <a:latin typeface="CMSY1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Helvetica" pitchFamily="2" charset="0"/>
              </a:rPr>
              <a:t>A “</a:t>
            </a:r>
            <a:r>
              <a:rPr lang="en-US" sz="2400" b="1" dirty="0">
                <a:solidFill>
                  <a:srgbClr val="3333FF"/>
                </a:solidFill>
                <a:effectLst/>
                <a:latin typeface="Helvetica" pitchFamily="2" charset="0"/>
              </a:rPr>
              <a:t>rational</a:t>
            </a:r>
            <a:r>
              <a:rPr lang="en-US" sz="2400" dirty="0">
                <a:effectLst/>
                <a:latin typeface="Helvetica" pitchFamily="2" charset="0"/>
              </a:rPr>
              <a:t>” agent should choose the action that maximizes </a:t>
            </a:r>
            <a:endParaRPr lang="en-US" sz="2400" dirty="0">
              <a:effectLst/>
              <a:latin typeface="CMSY1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Helvetica" pitchFamily="2" charset="0"/>
              </a:rPr>
              <a:t>expected utility </a:t>
            </a:r>
            <a:endParaRPr lang="en-US" sz="2400" dirty="0">
              <a:effectLst/>
              <a:latin typeface="CMSY1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333FF"/>
                </a:solidFill>
                <a:effectLst/>
                <a:latin typeface="Helvetica" pitchFamily="2" charset="0"/>
              </a:rPr>
              <a:t>Value of information</a:t>
            </a:r>
            <a:r>
              <a:rPr lang="en-US" sz="2400" dirty="0">
                <a:effectLst/>
                <a:latin typeface="Helvetica" pitchFamily="2" charset="0"/>
              </a:rPr>
              <a:t>: is it worth acquiring more information in </a:t>
            </a:r>
            <a:endParaRPr lang="en-US" sz="2400" dirty="0">
              <a:effectLst/>
              <a:latin typeface="CMSY1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Helvetica" pitchFamily="2" charset="0"/>
              </a:rPr>
              <a:t>order to choose better actions? </a:t>
            </a:r>
            <a:endParaRPr lang="en-US" sz="2400" dirty="0">
              <a:effectLst/>
              <a:latin typeface="CMSY10"/>
            </a:endParaRPr>
          </a:p>
          <a:p>
            <a:endParaRPr lang="en-EG" sz="2800" dirty="0"/>
          </a:p>
        </p:txBody>
      </p:sp>
    </p:spTree>
    <p:extLst>
      <p:ext uri="{BB962C8B-B14F-4D97-AF65-F5344CB8AC3E}">
        <p14:creationId xmlns:p14="http://schemas.microsoft.com/office/powerpoint/2010/main" val="2968814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D453B4C4-2B22-E94C-BD77-91EEBD4722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Reading R&amp;N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6AFA6153-8088-184F-844C-0304FD80F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Chapter 12, </a:t>
            </a:r>
          </a:p>
          <a:p>
            <a:pPr eaLnBrk="1" hangingPunct="1"/>
            <a:r>
              <a:rPr lang="en-US" altLang="en-US" dirty="0"/>
              <a:t>Chapter 14.1-2.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274640-3E1A-8A59-4571-E5E85361C9D3}"/>
              </a:ext>
            </a:extLst>
          </p:cNvPr>
          <p:cNvSpPr txBox="1"/>
          <p:nvPr/>
        </p:nvSpPr>
        <p:spPr>
          <a:xfrm>
            <a:off x="2012732" y="4616725"/>
            <a:ext cx="61887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The slides were inspired from: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/>
                <a:cs typeface="Calibri"/>
              </a:rPr>
              <a:t>Stuart Russell and Dawn Song - University of California, Berkeley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Helvetica" pitchFamily="2" charset="0"/>
              </a:rPr>
              <a:t>Doina</a:t>
            </a:r>
            <a:r>
              <a:rPr lang="en-US" sz="1800" dirty="0">
                <a:effectLst/>
                <a:latin typeface="Helvetica" pitchFamily="2" charset="0"/>
              </a:rPr>
              <a:t> </a:t>
            </a:r>
            <a:r>
              <a:rPr lang="en-US" sz="1800" dirty="0" err="1">
                <a:effectLst/>
                <a:latin typeface="Helvetica" pitchFamily="2" charset="0"/>
              </a:rPr>
              <a:t>Precup</a:t>
            </a:r>
            <a:r>
              <a:rPr lang="en-US" sz="1800" dirty="0">
                <a:effectLst/>
                <a:latin typeface="Helvetica" pitchFamily="2" charset="0"/>
              </a:rPr>
              <a:t> </a:t>
            </a:r>
            <a:endParaRPr lang="en-US" dirty="0">
              <a:effectLst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alibri"/>
              <a:cs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EG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91B7B-2F25-5143-6539-E3876CA0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random variable? </a:t>
            </a:r>
            <a:endParaRPr lang="en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220BB-862B-7620-1A3B-3BEAF21F7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latin typeface="Helvetica" pitchFamily="2" charset="0"/>
              </a:rPr>
              <a:t>Something that has not happened yet:</a:t>
            </a:r>
            <a:br>
              <a:rPr lang="en-US" sz="2400" dirty="0">
                <a:effectLst/>
                <a:latin typeface="Helvetica" pitchFamily="2" charset="0"/>
              </a:rPr>
            </a:br>
            <a:r>
              <a:rPr lang="en-US" sz="2400" b="1" dirty="0">
                <a:effectLst/>
                <a:latin typeface="Helvetica" pitchFamily="2" charset="0"/>
              </a:rPr>
              <a:t>– </a:t>
            </a:r>
            <a:r>
              <a:rPr lang="en-US" sz="2400" dirty="0">
                <a:effectLst/>
                <a:latin typeface="Helvetica" pitchFamily="2" charset="0"/>
              </a:rPr>
              <a:t>Will a tossed coin come up heads or tails? </a:t>
            </a:r>
          </a:p>
          <a:p>
            <a:pPr marL="114300" indent="0">
              <a:buNone/>
            </a:pPr>
            <a:r>
              <a:rPr lang="en-US" sz="2400" b="1" dirty="0">
                <a:latin typeface="Helvetica" pitchFamily="2" charset="0"/>
              </a:rPr>
              <a:t>   </a:t>
            </a:r>
            <a:r>
              <a:rPr lang="en-US" sz="2400" b="1" dirty="0">
                <a:effectLst/>
                <a:latin typeface="Helvetica" pitchFamily="2" charset="0"/>
              </a:rPr>
              <a:t>– </a:t>
            </a:r>
            <a:r>
              <a:rPr lang="en-US" sz="2400" dirty="0">
                <a:effectLst/>
                <a:latin typeface="Helvetica" pitchFamily="2" charset="0"/>
              </a:rPr>
              <a:t>Will the cancer recur or not? </a:t>
            </a:r>
          </a:p>
          <a:p>
            <a:pPr marL="114300" indent="0">
              <a:buNone/>
            </a:pPr>
            <a:endParaRPr lang="en-US" sz="2400" dirty="0">
              <a:effectLst/>
            </a:endParaRPr>
          </a:p>
          <a:p>
            <a:r>
              <a:rPr lang="en-US" sz="2400" dirty="0">
                <a:effectLst/>
                <a:latin typeface="Helvetica" pitchFamily="2" charset="0"/>
              </a:rPr>
              <a:t>Something you do not know . . .</a:t>
            </a:r>
          </a:p>
          <a:p>
            <a:pPr lvl="1"/>
            <a:r>
              <a:rPr lang="en-US" sz="2400" dirty="0">
                <a:effectLst/>
                <a:latin typeface="Helvetica" pitchFamily="2" charset="0"/>
              </a:rPr>
              <a:t>Did the coin come up heads or tails? </a:t>
            </a:r>
          </a:p>
          <a:p>
            <a:pPr lvl="1"/>
            <a:r>
              <a:rPr lang="en-US" sz="2400" dirty="0">
                <a:effectLst/>
                <a:latin typeface="Helvetica" pitchFamily="2" charset="0"/>
              </a:rPr>
              <a:t>How did the protein fold? </a:t>
            </a:r>
            <a:endParaRPr lang="en-US" sz="2400" dirty="0">
              <a:effectLst/>
            </a:endParaRPr>
          </a:p>
          <a:p>
            <a:pPr lvl="1"/>
            <a:r>
              <a:rPr lang="en-US" sz="2400" dirty="0">
                <a:effectLst/>
                <a:latin typeface="Helvetica" pitchFamily="2" charset="0"/>
              </a:rPr>
              <a:t>. . . because you have not/cannot observe it directly or compute it definitively from what you have observed. </a:t>
            </a:r>
            <a:endParaRPr lang="en-US" sz="2400" dirty="0">
              <a:effectLst/>
            </a:endParaRPr>
          </a:p>
          <a:p>
            <a:endParaRPr lang="en-EG" sz="2400" dirty="0"/>
          </a:p>
        </p:txBody>
      </p:sp>
    </p:spTree>
    <p:extLst>
      <p:ext uri="{BB962C8B-B14F-4D97-AF65-F5344CB8AC3E}">
        <p14:creationId xmlns:p14="http://schemas.microsoft.com/office/powerpoint/2010/main" val="694922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600" dirty="0"/>
              <a:t>Let’s build a causal graphical model!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2657" y="1310150"/>
            <a:ext cx="11122187" cy="55464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A random variable (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usually denoted by a capital letter</a:t>
            </a:r>
            <a:r>
              <a:rPr lang="en-US" sz="2800" dirty="0"/>
              <a:t>) is some aspect of the world about </a:t>
            </a:r>
            <a:r>
              <a:rPr lang="en-US" sz="2800" dirty="0">
                <a:solidFill>
                  <a:srgbClr val="3333FF"/>
                </a:solidFill>
              </a:rPr>
              <a:t>which we (may) be uncertain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R = Is it raining?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 = Is it hot or cold?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 = How long will it take to drive to work?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 = Where is the ghost?</a:t>
            </a:r>
          </a:p>
          <a:p>
            <a:pPr lvl="1"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3333FF"/>
                </a:solidFill>
              </a:rPr>
              <a:t>Like variables in a CSP, random variables </a:t>
            </a:r>
            <a:br>
              <a:rPr lang="en-US" sz="2800" dirty="0">
                <a:solidFill>
                  <a:srgbClr val="3333FF"/>
                </a:solidFill>
              </a:rPr>
            </a:br>
            <a:r>
              <a:rPr lang="en-US" sz="2800" dirty="0">
                <a:solidFill>
                  <a:srgbClr val="3333FF"/>
                </a:solidFill>
              </a:rPr>
              <a:t>have domains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R in {true, false} (often write as {+r, r})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 in {hot, cold}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 in [0, infinity)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 in possible locations, maybe {( 0,0 ), (0,1)…}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4BE63-FA7C-E4D4-B301-4DA9D55423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t="7084"/>
          <a:stretch/>
        </p:blipFill>
        <p:spPr>
          <a:xfrm>
            <a:off x="6858000" y="2832543"/>
            <a:ext cx="5245100" cy="250169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2E646-A693-AD03-D897-D4345830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0000FF"/>
                </a:solidFill>
                <a:effectLst/>
                <a:latin typeface="Helvetica" pitchFamily="2" charset="0"/>
              </a:rPr>
              <a:t>Discrete random variables </a:t>
            </a:r>
            <a:endParaRPr lang="en-EG" sz="8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3B311-A5DF-1B1F-42BD-6A374405B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latin typeface="Helvetica" pitchFamily="2" charset="0"/>
              </a:rPr>
              <a:t>A </a:t>
            </a:r>
            <a:r>
              <a:rPr lang="en-US" sz="2800" b="1" dirty="0">
                <a:effectLst/>
                <a:latin typeface="Helvetica" pitchFamily="2" charset="0"/>
              </a:rPr>
              <a:t>discrete </a:t>
            </a:r>
            <a:r>
              <a:rPr lang="en-US" sz="2800" b="1" dirty="0">
                <a:solidFill>
                  <a:srgbClr val="3333FF"/>
                </a:solidFill>
                <a:effectLst/>
                <a:latin typeface="Helvetica" pitchFamily="2" charset="0"/>
              </a:rPr>
              <a:t>random variable</a:t>
            </a:r>
            <a:r>
              <a:rPr lang="en-US" sz="2800" b="1" dirty="0">
                <a:effectLst/>
                <a:latin typeface="Helvetica" pitchFamily="2" charset="0"/>
              </a:rPr>
              <a:t> </a:t>
            </a:r>
            <a:r>
              <a:rPr lang="en-US" sz="2800" dirty="0">
                <a:effectLst/>
                <a:latin typeface="CMMI9"/>
              </a:rPr>
              <a:t>X </a:t>
            </a:r>
            <a:r>
              <a:rPr lang="en-US" sz="2800" dirty="0">
                <a:effectLst/>
                <a:latin typeface="Helvetica" pitchFamily="2" charset="0"/>
              </a:rPr>
              <a:t>takes values from a discrete set </a:t>
            </a:r>
            <a:r>
              <a:rPr lang="el-GR" sz="2800" dirty="0">
                <a:effectLst/>
                <a:latin typeface="CMR9"/>
              </a:rPr>
              <a:t>Ω</a:t>
            </a:r>
            <a:r>
              <a:rPr lang="en-US" sz="3200" baseline="-25000" dirty="0">
                <a:effectLst/>
                <a:latin typeface="CMMI6"/>
              </a:rPr>
              <a:t>X</a:t>
            </a:r>
            <a:r>
              <a:rPr lang="en-US" sz="2800" dirty="0">
                <a:effectLst/>
                <a:latin typeface="Helvetica" pitchFamily="2" charset="0"/>
              </a:rPr>
              <a:t>, called the </a:t>
            </a:r>
            <a:r>
              <a:rPr lang="en-US" sz="2800" b="1" dirty="0">
                <a:solidFill>
                  <a:srgbClr val="3333FF"/>
                </a:solidFill>
                <a:effectLst/>
                <a:latin typeface="Helvetica" pitchFamily="2" charset="0"/>
              </a:rPr>
              <a:t>domain</a:t>
            </a:r>
            <a:r>
              <a:rPr lang="en-US" sz="2800" b="1" dirty="0">
                <a:effectLst/>
                <a:latin typeface="Helvetica" pitchFamily="2" charset="0"/>
              </a:rPr>
              <a:t> </a:t>
            </a:r>
            <a:r>
              <a:rPr lang="en-US" sz="2800" dirty="0">
                <a:effectLst/>
                <a:latin typeface="Helvetica" pitchFamily="2" charset="0"/>
              </a:rPr>
              <a:t>or </a:t>
            </a:r>
            <a:r>
              <a:rPr lang="en-US" sz="2800" b="1" dirty="0">
                <a:effectLst/>
                <a:latin typeface="Helvetica" pitchFamily="2" charset="0"/>
              </a:rPr>
              <a:t>sample space </a:t>
            </a:r>
            <a:r>
              <a:rPr lang="en-US" sz="2800" dirty="0">
                <a:effectLst/>
                <a:latin typeface="Helvetica" pitchFamily="2" charset="0"/>
              </a:rPr>
              <a:t>of </a:t>
            </a:r>
            <a:r>
              <a:rPr lang="en-US" sz="2800" dirty="0">
                <a:latin typeface="CMSY10"/>
              </a:rPr>
              <a:t>X</a:t>
            </a:r>
            <a:r>
              <a:rPr lang="en-US" sz="2800" dirty="0">
                <a:effectLst/>
                <a:latin typeface="Helvetica" pitchFamily="2" charset="0"/>
              </a:rPr>
              <a:t>. </a:t>
            </a:r>
            <a:endParaRPr lang="en-US" sz="32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CMSY10"/>
              </a:rPr>
              <a:t>X</a:t>
            </a:r>
            <a:r>
              <a:rPr lang="en-US" sz="2800" dirty="0">
                <a:effectLst/>
                <a:latin typeface="CMMI9"/>
              </a:rPr>
              <a:t> </a:t>
            </a:r>
            <a:r>
              <a:rPr lang="en-US" sz="2800" dirty="0">
                <a:effectLst/>
                <a:latin typeface="CMR9"/>
              </a:rPr>
              <a:t>= </a:t>
            </a:r>
            <a:r>
              <a:rPr lang="en-US" sz="2800" dirty="0">
                <a:effectLst/>
                <a:latin typeface="Helvetica" pitchFamily="2" charset="0"/>
              </a:rPr>
              <a:t>roll of a die; </a:t>
            </a:r>
            <a:r>
              <a:rPr lang="el-GR" sz="2800" dirty="0">
                <a:effectLst/>
                <a:latin typeface="CMR9"/>
              </a:rPr>
              <a:t>Ω</a:t>
            </a:r>
            <a:r>
              <a:rPr lang="en-US" sz="3200" baseline="-25000" dirty="0">
                <a:latin typeface="CMSY10"/>
              </a:rPr>
              <a:t>X</a:t>
            </a:r>
            <a:r>
              <a:rPr lang="en-US" sz="2800" dirty="0">
                <a:effectLst/>
                <a:latin typeface="CMMI6"/>
              </a:rPr>
              <a:t> </a:t>
            </a:r>
            <a:r>
              <a:rPr lang="en-US" sz="2800" dirty="0">
                <a:effectLst/>
                <a:latin typeface="CMR9"/>
              </a:rPr>
              <a:t>= </a:t>
            </a:r>
            <a:r>
              <a:rPr lang="en-US" sz="2800" dirty="0">
                <a:effectLst/>
                <a:latin typeface="CMSY9"/>
              </a:rPr>
              <a:t>{</a:t>
            </a:r>
            <a:r>
              <a:rPr lang="en-US" sz="2800" dirty="0">
                <a:effectLst/>
                <a:latin typeface="CMR9"/>
              </a:rPr>
              <a:t>1</a:t>
            </a:r>
            <a:r>
              <a:rPr lang="en-US" sz="2800" dirty="0">
                <a:effectLst/>
                <a:latin typeface="CMMI9"/>
              </a:rPr>
              <a:t>,</a:t>
            </a:r>
            <a:r>
              <a:rPr lang="en-US" sz="2800" dirty="0">
                <a:effectLst/>
                <a:latin typeface="CMR9"/>
              </a:rPr>
              <a:t>2</a:t>
            </a:r>
            <a:r>
              <a:rPr lang="en-US" sz="2800" dirty="0">
                <a:effectLst/>
                <a:latin typeface="CMMI9"/>
              </a:rPr>
              <a:t>,</a:t>
            </a:r>
            <a:r>
              <a:rPr lang="en-US" sz="2800" dirty="0">
                <a:effectLst/>
                <a:latin typeface="CMR9"/>
              </a:rPr>
              <a:t>3</a:t>
            </a:r>
            <a:r>
              <a:rPr lang="en-US" sz="2800" dirty="0">
                <a:effectLst/>
                <a:latin typeface="CMMI9"/>
              </a:rPr>
              <a:t>,</a:t>
            </a:r>
            <a:r>
              <a:rPr lang="en-US" sz="2800" dirty="0">
                <a:effectLst/>
                <a:latin typeface="CMR9"/>
              </a:rPr>
              <a:t>4</a:t>
            </a:r>
            <a:r>
              <a:rPr lang="en-US" sz="2800" dirty="0">
                <a:effectLst/>
                <a:latin typeface="CMMI9"/>
              </a:rPr>
              <a:t>,</a:t>
            </a:r>
            <a:r>
              <a:rPr lang="en-US" sz="2800" dirty="0">
                <a:effectLst/>
                <a:latin typeface="CMR9"/>
              </a:rPr>
              <a:t>5</a:t>
            </a:r>
            <a:r>
              <a:rPr lang="en-US" sz="2800" dirty="0">
                <a:effectLst/>
                <a:latin typeface="CMMI9"/>
              </a:rPr>
              <a:t>,</a:t>
            </a:r>
            <a:r>
              <a:rPr lang="en-US" sz="2800" dirty="0">
                <a:effectLst/>
                <a:latin typeface="CMR9"/>
              </a:rPr>
              <a:t>6</a:t>
            </a:r>
            <a:r>
              <a:rPr lang="en-US" sz="2800" dirty="0">
                <a:effectLst/>
                <a:latin typeface="CMSY9"/>
              </a:rPr>
              <a:t>}</a:t>
            </a:r>
            <a:r>
              <a:rPr lang="en-US" sz="2800" dirty="0">
                <a:effectLst/>
                <a:latin typeface="Helvetica" pitchFamily="2" charset="0"/>
              </a:rPr>
              <a:t>. </a:t>
            </a:r>
            <a:endParaRPr lang="en-US" sz="2800" dirty="0">
              <a:effectLst/>
              <a:latin typeface="CMSY1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CMSY10"/>
              </a:rPr>
              <a:t>X</a:t>
            </a:r>
            <a:r>
              <a:rPr lang="en-US" sz="2800" dirty="0">
                <a:effectLst/>
                <a:latin typeface="CMMI9"/>
              </a:rPr>
              <a:t> </a:t>
            </a:r>
            <a:r>
              <a:rPr lang="en-US" sz="2800" dirty="0">
                <a:effectLst/>
                <a:latin typeface="CMR9"/>
              </a:rPr>
              <a:t>= </a:t>
            </a:r>
            <a:r>
              <a:rPr lang="en-US" sz="2800" dirty="0">
                <a:effectLst/>
                <a:latin typeface="Helvetica" pitchFamily="2" charset="0"/>
              </a:rPr>
              <a:t>nucleotide a position 1, chromosome 1, in a particular person; </a:t>
            </a:r>
            <a:r>
              <a:rPr lang="el-GR" sz="2800" dirty="0">
                <a:effectLst/>
                <a:latin typeface="CMR9"/>
              </a:rPr>
              <a:t>Ω</a:t>
            </a:r>
            <a:r>
              <a:rPr lang="en-US" sz="3200" baseline="-25000" dirty="0">
                <a:latin typeface="CMSY10"/>
              </a:rPr>
              <a:t>X</a:t>
            </a:r>
            <a:r>
              <a:rPr lang="en-US" sz="2800" dirty="0">
                <a:effectLst/>
                <a:latin typeface="CMMI6"/>
              </a:rPr>
              <a:t> </a:t>
            </a:r>
            <a:r>
              <a:rPr lang="en-US" sz="2800" dirty="0">
                <a:effectLst/>
                <a:latin typeface="CMR9"/>
              </a:rPr>
              <a:t>=</a:t>
            </a:r>
            <a:r>
              <a:rPr lang="en-US" sz="2800" dirty="0">
                <a:effectLst/>
                <a:latin typeface="CMSY9"/>
              </a:rPr>
              <a:t>{</a:t>
            </a:r>
            <a:r>
              <a:rPr lang="en-US" sz="2800" dirty="0">
                <a:effectLst/>
                <a:latin typeface="CMMI9"/>
              </a:rPr>
              <a:t>A,C,G,T</a:t>
            </a:r>
            <a:r>
              <a:rPr lang="en-US" sz="2800" dirty="0">
                <a:effectLst/>
                <a:latin typeface="CMSY9"/>
              </a:rPr>
              <a:t>}</a:t>
            </a:r>
            <a:r>
              <a:rPr lang="en-US" sz="2800" dirty="0">
                <a:effectLst/>
                <a:latin typeface="Helvetica" pitchFamily="2" charset="0"/>
              </a:rPr>
              <a:t>. </a:t>
            </a:r>
            <a:endParaRPr lang="en-US" sz="2800" dirty="0">
              <a:effectLst/>
              <a:latin typeface="CMSY1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Helvetica" pitchFamily="2" charset="0"/>
              </a:rPr>
              <a:t>X</a:t>
            </a:r>
            <a:r>
              <a:rPr lang="en-US" sz="2800" dirty="0">
                <a:effectLst/>
                <a:latin typeface="CMMI9"/>
              </a:rPr>
              <a:t> </a:t>
            </a:r>
            <a:r>
              <a:rPr lang="en-US" sz="2800" dirty="0">
                <a:effectLst/>
                <a:latin typeface="CMR9"/>
              </a:rPr>
              <a:t>= </a:t>
            </a:r>
            <a:r>
              <a:rPr lang="en-US" sz="2800" dirty="0">
                <a:effectLst/>
                <a:latin typeface="Helvetica" pitchFamily="2" charset="0"/>
              </a:rPr>
              <a:t>does a customer buy a new TV or not </a:t>
            </a:r>
            <a:endParaRPr lang="en-US" sz="2800" dirty="0">
              <a:effectLst/>
              <a:latin typeface="CMSY10"/>
            </a:endParaRPr>
          </a:p>
          <a:p>
            <a:pPr marL="114300" indent="0">
              <a:buNone/>
            </a:pPr>
            <a:r>
              <a:rPr lang="en-US" sz="2800" dirty="0">
                <a:effectLst/>
                <a:latin typeface="Helvetica" pitchFamily="2" charset="0"/>
              </a:rPr>
              <a:t>An </a:t>
            </a:r>
            <a:r>
              <a:rPr lang="en-US" sz="2800" b="1" dirty="0">
                <a:solidFill>
                  <a:srgbClr val="3333FF"/>
                </a:solidFill>
                <a:effectLst/>
                <a:latin typeface="Helvetica" pitchFamily="2" charset="0"/>
              </a:rPr>
              <a:t>event</a:t>
            </a:r>
            <a:r>
              <a:rPr lang="en-US" sz="2800" b="1" dirty="0">
                <a:effectLst/>
                <a:latin typeface="Helvetica" pitchFamily="2" charset="0"/>
              </a:rPr>
              <a:t> </a:t>
            </a:r>
            <a:r>
              <a:rPr lang="en-US" sz="2800" dirty="0">
                <a:effectLst/>
                <a:latin typeface="Helvetica" pitchFamily="2" charset="0"/>
              </a:rPr>
              <a:t>is a subset of </a:t>
            </a:r>
            <a:r>
              <a:rPr lang="el-GR" sz="2800" dirty="0">
                <a:effectLst/>
                <a:latin typeface="CMR9"/>
              </a:rPr>
              <a:t>Ω</a:t>
            </a:r>
            <a:r>
              <a:rPr lang="en-US" sz="2800" baseline="-25000" dirty="0">
                <a:effectLst/>
                <a:latin typeface="Helvetica" pitchFamily="2" charset="0"/>
              </a:rPr>
              <a:t>X</a:t>
            </a:r>
            <a:r>
              <a:rPr lang="en-US" sz="2800" dirty="0">
                <a:effectLst/>
                <a:latin typeface="CMMI6"/>
              </a:rPr>
              <a:t> </a:t>
            </a:r>
            <a:r>
              <a:rPr lang="en-US" sz="2800" dirty="0">
                <a:effectLst/>
                <a:latin typeface="Helvetica" pitchFamily="2" charset="0"/>
              </a:rPr>
              <a:t>.</a:t>
            </a:r>
            <a:br>
              <a:rPr lang="en-US" sz="2800" dirty="0">
                <a:effectLst/>
                <a:latin typeface="Helvetica" pitchFamily="2" charset="0"/>
              </a:rPr>
            </a:br>
            <a:r>
              <a:rPr lang="en-US" sz="2800" dirty="0">
                <a:effectLst/>
                <a:latin typeface="CMSY10"/>
              </a:rPr>
              <a:t>• </a:t>
            </a:r>
            <a:r>
              <a:rPr lang="en-US" sz="2800" dirty="0">
                <a:effectLst/>
                <a:latin typeface="CMMI9"/>
              </a:rPr>
              <a:t>e</a:t>
            </a:r>
            <a:r>
              <a:rPr lang="en-US" sz="2800" baseline="-25000" dirty="0">
                <a:effectLst/>
                <a:latin typeface="CMR6"/>
              </a:rPr>
              <a:t>1</a:t>
            </a:r>
            <a:r>
              <a:rPr lang="en-US" sz="2800" dirty="0">
                <a:effectLst/>
                <a:latin typeface="CMR6"/>
              </a:rPr>
              <a:t> </a:t>
            </a:r>
            <a:r>
              <a:rPr lang="en-US" sz="2800" dirty="0">
                <a:effectLst/>
                <a:latin typeface="CMR9"/>
              </a:rPr>
              <a:t>= </a:t>
            </a:r>
            <a:r>
              <a:rPr lang="en-US" sz="2800" dirty="0">
                <a:effectLst/>
                <a:latin typeface="CMSY9"/>
              </a:rPr>
              <a:t>{</a:t>
            </a:r>
            <a:r>
              <a:rPr lang="en-US" sz="2800" dirty="0">
                <a:effectLst/>
                <a:latin typeface="CMR9"/>
              </a:rPr>
              <a:t>1</a:t>
            </a:r>
            <a:r>
              <a:rPr lang="en-US" sz="2800" dirty="0">
                <a:effectLst/>
                <a:latin typeface="CMSY9"/>
              </a:rPr>
              <a:t>} </a:t>
            </a:r>
            <a:r>
              <a:rPr lang="en-US" sz="2800" dirty="0">
                <a:effectLst/>
                <a:latin typeface="Helvetica" pitchFamily="2" charset="0"/>
              </a:rPr>
              <a:t>corresponds to a die roll of 1</a:t>
            </a:r>
            <a:br>
              <a:rPr lang="en-US" sz="2800" dirty="0">
                <a:effectLst/>
                <a:latin typeface="Helvetica" pitchFamily="2" charset="0"/>
              </a:rPr>
            </a:br>
            <a:r>
              <a:rPr lang="en-US" sz="2800" dirty="0">
                <a:effectLst/>
                <a:latin typeface="CMSY10"/>
              </a:rPr>
              <a:t>• </a:t>
            </a:r>
            <a:r>
              <a:rPr lang="en-US" sz="2800" dirty="0">
                <a:effectLst/>
                <a:latin typeface="CMMI9"/>
              </a:rPr>
              <a:t>e</a:t>
            </a:r>
            <a:r>
              <a:rPr lang="en-US" sz="2800" baseline="-25000" dirty="0">
                <a:effectLst/>
                <a:latin typeface="CMR6"/>
              </a:rPr>
              <a:t>2</a:t>
            </a:r>
            <a:r>
              <a:rPr lang="en-US" sz="2800" dirty="0">
                <a:effectLst/>
                <a:latin typeface="CMR6"/>
              </a:rPr>
              <a:t> </a:t>
            </a:r>
            <a:r>
              <a:rPr lang="en-US" sz="2800" dirty="0">
                <a:effectLst/>
                <a:latin typeface="CMR9"/>
              </a:rPr>
              <a:t>= </a:t>
            </a:r>
            <a:r>
              <a:rPr lang="en-US" sz="2800" dirty="0">
                <a:effectLst/>
                <a:latin typeface="CMSY9"/>
              </a:rPr>
              <a:t>{</a:t>
            </a:r>
            <a:r>
              <a:rPr lang="en-US" sz="2800" dirty="0">
                <a:effectLst/>
                <a:latin typeface="CMR9"/>
              </a:rPr>
              <a:t>1</a:t>
            </a:r>
            <a:r>
              <a:rPr lang="en-US" sz="2800" dirty="0">
                <a:effectLst/>
                <a:latin typeface="CMMI9"/>
              </a:rPr>
              <a:t>, </a:t>
            </a:r>
            <a:r>
              <a:rPr lang="en-US" sz="2800" dirty="0">
                <a:effectLst/>
                <a:latin typeface="CMR9"/>
              </a:rPr>
              <a:t>3</a:t>
            </a:r>
            <a:r>
              <a:rPr lang="en-US" sz="2800" dirty="0">
                <a:effectLst/>
                <a:latin typeface="CMMI9"/>
              </a:rPr>
              <a:t>, </a:t>
            </a:r>
            <a:r>
              <a:rPr lang="en-US" sz="2800" dirty="0">
                <a:effectLst/>
                <a:latin typeface="CMR9"/>
              </a:rPr>
              <a:t>5</a:t>
            </a:r>
            <a:r>
              <a:rPr lang="en-US" sz="2800" dirty="0">
                <a:effectLst/>
                <a:latin typeface="CMSY9"/>
              </a:rPr>
              <a:t>} </a:t>
            </a:r>
            <a:r>
              <a:rPr lang="en-US" sz="2800" dirty="0">
                <a:effectLst/>
                <a:latin typeface="Helvetica" pitchFamily="2" charset="0"/>
              </a:rPr>
              <a:t>corresponds to an odd value for the roll </a:t>
            </a:r>
            <a:endParaRPr lang="en-US" sz="2800" dirty="0">
              <a:effectLst/>
              <a:latin typeface="CMSY10"/>
            </a:endParaRPr>
          </a:p>
          <a:p>
            <a:endParaRPr lang="en-EG" sz="3200" dirty="0"/>
          </a:p>
        </p:txBody>
      </p:sp>
    </p:spTree>
    <p:extLst>
      <p:ext uri="{BB962C8B-B14F-4D97-AF65-F5344CB8AC3E}">
        <p14:creationId xmlns:p14="http://schemas.microsoft.com/office/powerpoint/2010/main" val="2243363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7"/>
            <a:ext cx="9016102" cy="463947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Associate a probability with each value; sums to 1</a:t>
            </a:r>
          </a:p>
          <a:p>
            <a:pPr lvl="1"/>
            <a:r>
              <a:rPr lang="en-US" sz="2000" dirty="0"/>
              <a:t>Temperature: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016562"/>
              </p:ext>
            </p:extLst>
          </p:nvPr>
        </p:nvGraphicFramePr>
        <p:xfrm>
          <a:off x="862108" y="3078873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89203"/>
              </p:ext>
            </p:extLst>
          </p:nvPr>
        </p:nvGraphicFramePr>
        <p:xfrm>
          <a:off x="5079330" y="2937733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12" y="4443734"/>
            <a:ext cx="2544888" cy="23829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800752"/>
            <a:ext cx="2819400" cy="1879599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4747848" y="1866454"/>
            <a:ext cx="23203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000" dirty="0"/>
              <a:t>Weather: </a:t>
            </a:r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259927" y="2542485"/>
            <a:ext cx="799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T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18108" y="2421382"/>
            <a:ext cx="901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W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/>
      <p:bldP spid="2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186" y="1417638"/>
            <a:ext cx="10727975" cy="527923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Radom variables have distributions</a:t>
            </a:r>
          </a:p>
          <a:p>
            <a:pPr lvl="1"/>
            <a:r>
              <a:rPr lang="en-US" sz="2000" dirty="0"/>
              <a:t>Temperature: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rgbClr val="3333FF"/>
                </a:solidFill>
              </a:rPr>
              <a:t>A distribution is a TABLE of probabilities of values</a:t>
            </a:r>
          </a:p>
          <a:p>
            <a:r>
              <a:rPr lang="en-US" sz="2400" dirty="0"/>
              <a:t>A probability (lower case value) is a single number </a:t>
            </a:r>
            <a:r>
              <a:rPr lang="en-US" sz="2400" i="1" dirty="0">
                <a:solidFill>
                  <a:schemeClr val="tx1"/>
                </a:solidFill>
              </a:rPr>
              <a:t>P(W = rain) = </a:t>
            </a:r>
            <a:r>
              <a:rPr lang="en-US" sz="2400" dirty="0">
                <a:solidFill>
                  <a:schemeClr val="tx1"/>
                </a:solidFill>
              </a:rPr>
              <a:t>0.1</a:t>
            </a:r>
          </a:p>
          <a:p>
            <a:r>
              <a:rPr lang="en-US" sz="2400" dirty="0"/>
              <a:t>Must have: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/>
        </p:nvGraphicFramePr>
        <p:xfrm>
          <a:off x="862108" y="3078873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23487"/>
              </p:ext>
            </p:extLst>
          </p:nvPr>
        </p:nvGraphicFramePr>
        <p:xfrm>
          <a:off x="5079330" y="2514600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4752004" y="1602925"/>
            <a:ext cx="23203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000" dirty="0"/>
              <a:t>Weather: </a:t>
            </a:r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259927" y="2438400"/>
            <a:ext cx="799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T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18108" y="2052935"/>
            <a:ext cx="901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W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95BD7-CA2B-4197-B440-AF188226F5C2}"/>
              </a:ext>
            </a:extLst>
          </p:cNvPr>
          <p:cNvSpPr txBox="1"/>
          <p:nvPr/>
        </p:nvSpPr>
        <p:spPr>
          <a:xfrm>
            <a:off x="8305800" y="1833758"/>
            <a:ext cx="3628068" cy="261610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Shorthand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notation:</a:t>
            </a:r>
          </a:p>
          <a:p>
            <a:r>
              <a:rPr lang="en-US" dirty="0"/>
              <a:t>P(</a:t>
            </a:r>
            <a:r>
              <a:rPr lang="en-US" i="1" dirty="0"/>
              <a:t>hot</a:t>
            </a:r>
            <a:r>
              <a:rPr lang="en-US" dirty="0"/>
              <a:t>) = P (</a:t>
            </a:r>
            <a:r>
              <a:rPr lang="en-US" i="1" dirty="0"/>
              <a:t>T = hot</a:t>
            </a:r>
            <a:r>
              <a:rPr lang="en-US" dirty="0"/>
              <a:t>),</a:t>
            </a:r>
          </a:p>
          <a:p>
            <a:endParaRPr lang="en-US" dirty="0"/>
          </a:p>
          <a:p>
            <a:r>
              <a:rPr lang="en-US" dirty="0"/>
              <a:t>P(</a:t>
            </a:r>
            <a:r>
              <a:rPr lang="en-US" i="1" dirty="0"/>
              <a:t>cold</a:t>
            </a:r>
            <a:r>
              <a:rPr lang="en-US" dirty="0"/>
              <a:t>) = P (</a:t>
            </a:r>
            <a:r>
              <a:rPr lang="en-US" i="1" dirty="0"/>
              <a:t>T = cold</a:t>
            </a:r>
            <a:r>
              <a:rPr lang="en-US" dirty="0"/>
              <a:t>),</a:t>
            </a:r>
          </a:p>
          <a:p>
            <a:endParaRPr lang="en-US" dirty="0"/>
          </a:p>
          <a:p>
            <a:r>
              <a:rPr lang="en-US" dirty="0"/>
              <a:t>P(</a:t>
            </a:r>
            <a:r>
              <a:rPr lang="en-US" i="1" dirty="0"/>
              <a:t>rain</a:t>
            </a:r>
            <a:r>
              <a:rPr lang="en-US" dirty="0"/>
              <a:t> = P (W = rain),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  <a:p>
            <a:r>
              <a:rPr lang="en-US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Ok </a:t>
            </a:r>
            <a:r>
              <a:rPr lang="en-US" i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if</a:t>
            </a:r>
            <a:r>
              <a:rPr lang="en-US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 all domain entries are unique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012F5-08E3-4712-9FD8-9490EB4E7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858" y="5756445"/>
            <a:ext cx="8259314" cy="94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26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Distributions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B8EA04D-F172-4308-85C6-EA1AA986F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219200"/>
            <a:ext cx="9971781" cy="500194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96E736-89DA-4386-AD15-3C409F922BD6}"/>
              </a:ext>
            </a:extLst>
          </p:cNvPr>
          <p:cNvSpPr txBox="1"/>
          <p:nvPr/>
        </p:nvSpPr>
        <p:spPr>
          <a:xfrm>
            <a:off x="8229600" y="5177135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is the possible number of value for each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then the size of the distribution is 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CE4649"/>
                </a:solidFill>
              </a:rPr>
              <a:t>d</a:t>
            </a:r>
            <a:r>
              <a:rPr lang="en-US" b="1" baseline="30000" dirty="0" err="1">
                <a:solidFill>
                  <a:srgbClr val="CE4649"/>
                </a:solidFill>
              </a:rPr>
              <a:t>n</a:t>
            </a:r>
            <a:endParaRPr lang="en-US" b="1" baseline="30000" dirty="0">
              <a:solidFill>
                <a:srgbClr val="CE46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12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80AA-6D50-4B56-B00D-5459DF82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Models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C4298A-3A50-4366-A9B5-0FB14E24E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281744"/>
            <a:ext cx="9677776" cy="53016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CA7E5-1142-463A-9A9F-1BE9F56BA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06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0C26-CCFE-4569-AC93-CF060C319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2C301E-CB17-40FA-9EEF-4383BE3CB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1805" y="1395399"/>
            <a:ext cx="11160595" cy="53102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30F23-8EAE-475D-AC4C-1EBBB9E6F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72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5958-8321-4B93-BA21-FDC3D4353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23EFE-53ED-4C55-9EBA-CD4148A48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199"/>
            <a:ext cx="10591800" cy="5196525"/>
          </a:xfrm>
        </p:spPr>
        <p:txBody>
          <a:bodyPr>
            <a:normAutofit/>
          </a:bodyPr>
          <a:lstStyle/>
          <a:p>
            <a:r>
              <a:rPr lang="en-US" sz="3200" dirty="0"/>
              <a:t>P(+x, +y) ? </a:t>
            </a:r>
          </a:p>
          <a:p>
            <a:endParaRPr lang="en-US" sz="3200" dirty="0"/>
          </a:p>
          <a:p>
            <a:r>
              <a:rPr lang="en-US" sz="3200" dirty="0"/>
              <a:t>P(+x) ?</a:t>
            </a:r>
          </a:p>
          <a:p>
            <a:endParaRPr lang="en-US" sz="3200" dirty="0"/>
          </a:p>
          <a:p>
            <a:r>
              <a:rPr lang="en-US" sz="3200" dirty="0"/>
              <a:t>P(-y OR +x)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18FF4-B10F-4A06-A067-931ED46B3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9800" y="6320474"/>
            <a:ext cx="2133600" cy="476251"/>
          </a:xfrm>
        </p:spPr>
        <p:txBody>
          <a:bodyPr/>
          <a:lstStyle/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6DCA0-7559-42FE-B20D-E3E50E4B7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410856"/>
            <a:ext cx="3429000" cy="300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0190FD-9701-4BAE-8AB2-28A1711CA398}"/>
              </a:ext>
            </a:extLst>
          </p:cNvPr>
          <p:cNvSpPr txBox="1"/>
          <p:nvPr/>
        </p:nvSpPr>
        <p:spPr>
          <a:xfrm>
            <a:off x="3349732" y="1671935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6E7A1-B818-496B-9591-CCA71CCDE434}"/>
              </a:ext>
            </a:extLst>
          </p:cNvPr>
          <p:cNvSpPr txBox="1"/>
          <p:nvPr/>
        </p:nvSpPr>
        <p:spPr>
          <a:xfrm>
            <a:off x="3349732" y="2891135"/>
            <a:ext cx="765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13F56-8EEA-46DF-A160-9686748D88D6}"/>
              </a:ext>
            </a:extLst>
          </p:cNvPr>
          <p:cNvSpPr txBox="1"/>
          <p:nvPr/>
        </p:nvSpPr>
        <p:spPr>
          <a:xfrm>
            <a:off x="3349732" y="3962400"/>
            <a:ext cx="765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0.6</a:t>
            </a:r>
          </a:p>
        </p:txBody>
      </p:sp>
    </p:spTree>
    <p:extLst>
      <p:ext uri="{BB962C8B-B14F-4D97-AF65-F5344CB8AC3E}">
        <p14:creationId xmlns:p14="http://schemas.microsoft.com/office/powerpoint/2010/main" val="394359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AEF46-0322-4E2C-A99E-0338DED6B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Distribution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1A03B0-914F-4CC8-BF80-B5B3A5458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4200" y="1295400"/>
            <a:ext cx="10160000" cy="53562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BA623-C9CF-4642-B543-7CF99C11A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17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DC10-ADD5-4A5B-9DDA-3C43BE65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87577-4AC4-414D-BA58-76025BD3B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are done with</a:t>
            </a:r>
          </a:p>
          <a:p>
            <a:pPr lvl="1"/>
            <a:r>
              <a:rPr lang="en-US" sz="2400" dirty="0"/>
              <a:t>Part 1: Search</a:t>
            </a:r>
          </a:p>
          <a:p>
            <a:pPr lvl="1"/>
            <a:r>
              <a:rPr lang="en-US" sz="2400" dirty="0"/>
              <a:t>Part 2: Logical Agents</a:t>
            </a:r>
          </a:p>
          <a:p>
            <a:r>
              <a:rPr lang="en-US" sz="2400" dirty="0"/>
              <a:t>Part 3: Probabilistic Reasoning</a:t>
            </a:r>
          </a:p>
          <a:p>
            <a:pPr lvl="1"/>
            <a:r>
              <a:rPr lang="en-US" sz="2400" dirty="0"/>
              <a:t>Diagnosis</a:t>
            </a:r>
          </a:p>
          <a:p>
            <a:pPr lvl="1"/>
            <a:r>
              <a:rPr lang="en-US" sz="2400" dirty="0"/>
              <a:t>Speech recognition</a:t>
            </a:r>
          </a:p>
          <a:p>
            <a:pPr lvl="1"/>
            <a:r>
              <a:rPr lang="en-US" sz="2400" dirty="0"/>
              <a:t>Tracking objects</a:t>
            </a:r>
          </a:p>
          <a:p>
            <a:pPr lvl="1"/>
            <a:r>
              <a:rPr lang="en-US" sz="2400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B2A70-A9EA-4AC5-B856-4568BC28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6D7D8-7BA5-4D00-8849-368ABCC9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70" y="1905000"/>
            <a:ext cx="410866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58397-411A-459B-BCBC-B4660552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Marginal Distribution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C864A3-053D-4E0F-93F6-4D67B3F50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1763885"/>
            <a:ext cx="9753600" cy="48053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1D5D0-1CA7-4CEB-88B4-825A8AE0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649C47-AC1C-4776-8A29-BCBE0DE3E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594606"/>
            <a:ext cx="2248095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09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Conditional Probabilities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17500" y="1292786"/>
            <a:ext cx="10860156" cy="4680978"/>
          </a:xfrm>
        </p:spPr>
        <p:txBody>
          <a:bodyPr/>
          <a:lstStyle/>
          <a:p>
            <a:pPr eaLnBrk="1" hangingPunct="1"/>
            <a:r>
              <a:rPr lang="en-US" sz="2400" dirty="0"/>
              <a:t>A simple relation between joint and conditional probabilities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taken as the definition of a </a:t>
            </a:r>
            <a:r>
              <a:rPr lang="en-US" sz="2400" b="1" dirty="0"/>
              <a:t>conditional probability</a:t>
            </a:r>
          </a:p>
        </p:txBody>
      </p:sp>
      <p:grpSp>
        <p:nvGrpSpPr>
          <p:cNvPr id="13343" name="Group 21"/>
          <p:cNvGrpSpPr>
            <a:grpSpLocks/>
          </p:cNvGrpSpPr>
          <p:nvPr/>
        </p:nvGrpSpPr>
        <p:grpSpPr bwMode="auto">
          <a:xfrm>
            <a:off x="6021149" y="2655489"/>
            <a:ext cx="2197100" cy="1272154"/>
            <a:chOff x="5105400" y="2512724"/>
            <a:chExt cx="2895600" cy="1676400"/>
          </a:xfrm>
        </p:grpSpPr>
        <p:sp>
          <p:nvSpPr>
            <p:cNvPr id="13347" name="Oval 33"/>
            <p:cNvSpPr>
              <a:spLocks noChangeArrowheads="1"/>
            </p:cNvSpPr>
            <p:nvPr/>
          </p:nvSpPr>
          <p:spPr bwMode="auto">
            <a:xfrm>
              <a:off x="5105400" y="2512724"/>
              <a:ext cx="1828800" cy="1676400"/>
            </a:xfrm>
            <a:prstGeom prst="ellipse">
              <a:avLst/>
            </a:prstGeom>
            <a:solidFill>
              <a:srgbClr val="3333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8" name="Oval 34"/>
            <p:cNvSpPr>
              <a:spLocks noChangeArrowheads="1"/>
            </p:cNvSpPr>
            <p:nvPr/>
          </p:nvSpPr>
          <p:spPr bwMode="auto">
            <a:xfrm>
              <a:off x="6172200" y="2512724"/>
              <a:ext cx="1828800" cy="1676400"/>
            </a:xfrm>
            <a:prstGeom prst="ellipse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5487969" y="2256706"/>
            <a:ext cx="3174853" cy="215464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02170" y="3957739"/>
            <a:ext cx="617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786"/>
                </a:solidFill>
                <a:latin typeface="Calibri"/>
                <a:cs typeface="Calibri"/>
              </a:rPr>
              <a:t>P</a:t>
            </a:r>
            <a:r>
              <a:rPr lang="en-US" sz="2000" dirty="0">
                <a:solidFill>
                  <a:srgbClr val="FF9786"/>
                </a:solidFill>
                <a:latin typeface="Calibri"/>
                <a:cs typeface="Calibri"/>
              </a:rPr>
              <a:t>(</a:t>
            </a:r>
            <a:r>
              <a:rPr lang="en-US" sz="2000" i="1" dirty="0">
                <a:solidFill>
                  <a:srgbClr val="FF9786"/>
                </a:solidFill>
                <a:latin typeface="Calibri"/>
                <a:cs typeface="Calibri"/>
              </a:rPr>
              <a:t>b</a:t>
            </a:r>
            <a:r>
              <a:rPr lang="en-US" sz="2000" dirty="0">
                <a:solidFill>
                  <a:srgbClr val="FF9786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86678" y="3951376"/>
            <a:ext cx="617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P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(</a:t>
            </a:r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a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7902" y="2289341"/>
            <a:ext cx="813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P</a:t>
            </a:r>
            <a:r>
              <a:rPr lang="en-US" sz="2000" dirty="0">
                <a:solidFill>
                  <a:srgbClr val="E57071"/>
                </a:solidFill>
                <a:latin typeface="Calibri"/>
                <a:cs typeface="Calibri"/>
              </a:rPr>
              <a:t>(</a:t>
            </a:r>
            <a:r>
              <a:rPr lang="en-US" sz="2000" i="1" dirty="0" err="1">
                <a:solidFill>
                  <a:srgbClr val="E57071"/>
                </a:solidFill>
                <a:latin typeface="Calibri"/>
                <a:cs typeface="Calibri"/>
              </a:rPr>
              <a:t>a,b</a:t>
            </a:r>
            <a:r>
              <a:rPr lang="en-US" sz="2000" dirty="0">
                <a:solidFill>
                  <a:srgbClr val="E57071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3962400" y="5686759"/>
            <a:ext cx="7215256" cy="866442"/>
          </a:xfrm>
          <a:prstGeom prst="wedgeRectCallout">
            <a:avLst>
              <a:gd name="adj1" fmla="val 5337"/>
              <a:gd name="adj2" fmla="val -92334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rgbClr val="BD00B0"/>
                </a:solidFill>
              </a:rPr>
              <a:t>= 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W=</a:t>
            </a:r>
            <a:r>
              <a:rPr lang="en-US" sz="2400" i="1" dirty="0" err="1">
                <a:solidFill>
                  <a:srgbClr val="BD00B0"/>
                </a:solidFill>
              </a:rPr>
              <a:t>s,T</a:t>
            </a:r>
            <a:r>
              <a:rPr lang="en-US" sz="2400" i="1" dirty="0">
                <a:solidFill>
                  <a:srgbClr val="BD00B0"/>
                </a:solidFill>
              </a:rPr>
              <a:t>=c</a:t>
            </a:r>
            <a:r>
              <a:rPr lang="en-US" sz="2400" dirty="0">
                <a:solidFill>
                  <a:srgbClr val="BD00B0"/>
                </a:solidFill>
              </a:rPr>
              <a:t>) + </a:t>
            </a:r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W=</a:t>
            </a:r>
            <a:r>
              <a:rPr lang="en-US" sz="2400" i="1" dirty="0" err="1">
                <a:solidFill>
                  <a:srgbClr val="BD00B0"/>
                </a:solidFill>
              </a:rPr>
              <a:t>r,T</a:t>
            </a:r>
            <a:r>
              <a:rPr lang="en-US" sz="2400" i="1" dirty="0">
                <a:solidFill>
                  <a:srgbClr val="BD00B0"/>
                </a:solidFill>
              </a:rPr>
              <a:t>=c</a:t>
            </a:r>
            <a:r>
              <a:rPr lang="en-US" sz="2400" dirty="0">
                <a:solidFill>
                  <a:srgbClr val="BD00B0"/>
                </a:solidFill>
              </a:rPr>
              <a:t>) = 0.2 + 0.3 = 0.50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14400" y="2590800"/>
            <a:ext cx="3200400" cy="954107"/>
            <a:chOff x="9296400" y="1219200"/>
            <a:chExt cx="2729076" cy="954107"/>
          </a:xfrm>
        </p:grpSpPr>
        <p:sp>
          <p:nvSpPr>
            <p:cNvPr id="23" name="TextBox 22"/>
            <p:cNvSpPr txBox="1"/>
            <p:nvPr/>
          </p:nvSpPr>
          <p:spPr>
            <a:xfrm>
              <a:off x="9296400" y="1371600"/>
              <a:ext cx="16840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a | b</a:t>
              </a:r>
              <a:r>
                <a:rPr lang="en-US" sz="2800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744200" y="1219200"/>
              <a:ext cx="12812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u="sng" dirty="0">
                  <a:solidFill>
                    <a:srgbClr val="BD00B0"/>
                  </a:solidFill>
                </a:rPr>
                <a:t>P</a:t>
              </a:r>
              <a:r>
                <a:rPr lang="en-US" sz="2800" u="sng" dirty="0">
                  <a:solidFill>
                    <a:srgbClr val="BD00B0"/>
                  </a:solidFill>
                </a:rPr>
                <a:t>(</a:t>
              </a:r>
              <a:r>
                <a:rPr lang="en-US" sz="2800" i="1" u="sng" dirty="0">
                  <a:solidFill>
                    <a:srgbClr val="BD00B0"/>
                  </a:solidFill>
                </a:rPr>
                <a:t>a, b</a:t>
              </a:r>
              <a:r>
                <a:rPr lang="en-US" sz="2800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800" dirty="0">
                  <a:solidFill>
                    <a:srgbClr val="BD00B0"/>
                  </a:solidFill>
                </a:rPr>
                <a:t>  </a:t>
              </a:r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b</a:t>
              </a:r>
              <a:r>
                <a:rPr lang="en-US" sz="2800" dirty="0">
                  <a:solidFill>
                    <a:srgbClr val="BD00B0"/>
                  </a:solidFill>
                </a:rPr>
                <a:t>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962400" y="4495800"/>
            <a:ext cx="4952999" cy="954107"/>
            <a:chOff x="9296400" y="1219200"/>
            <a:chExt cx="2908031" cy="954107"/>
          </a:xfrm>
        </p:grpSpPr>
        <p:sp>
          <p:nvSpPr>
            <p:cNvPr id="29" name="TextBox 28"/>
            <p:cNvSpPr txBox="1"/>
            <p:nvPr/>
          </p:nvSpPr>
          <p:spPr>
            <a:xfrm>
              <a:off x="9296400" y="1371600"/>
              <a:ext cx="2235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W=s | T=c</a:t>
              </a:r>
              <a:r>
                <a:rPr lang="en-US" sz="2800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817524" y="1219200"/>
              <a:ext cx="13869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u="sng" dirty="0">
                  <a:solidFill>
                    <a:srgbClr val="BD00B0"/>
                  </a:solidFill>
                </a:rPr>
                <a:t>P</a:t>
              </a:r>
              <a:r>
                <a:rPr lang="en-US" sz="2800" u="sng" dirty="0">
                  <a:solidFill>
                    <a:srgbClr val="BD00B0"/>
                  </a:solidFill>
                </a:rPr>
                <a:t>(</a:t>
              </a:r>
              <a:r>
                <a:rPr lang="en-US" sz="2800" i="1" u="sng" dirty="0">
                  <a:solidFill>
                    <a:srgbClr val="BD00B0"/>
                  </a:solidFill>
                </a:rPr>
                <a:t>W=</a:t>
              </a:r>
              <a:r>
                <a:rPr lang="en-US" sz="2800" i="1" u="sng" dirty="0" err="1">
                  <a:solidFill>
                    <a:srgbClr val="BD00B0"/>
                  </a:solidFill>
                </a:rPr>
                <a:t>s,T</a:t>
              </a:r>
              <a:r>
                <a:rPr lang="en-US" sz="2800" i="1" u="sng" dirty="0">
                  <a:solidFill>
                    <a:srgbClr val="BD00B0"/>
                  </a:solidFill>
                </a:rPr>
                <a:t>=c</a:t>
              </a:r>
              <a:r>
                <a:rPr lang="en-US" sz="2800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800" dirty="0">
                  <a:solidFill>
                    <a:srgbClr val="BD00B0"/>
                  </a:solidFill>
                </a:rPr>
                <a:t>     </a:t>
              </a:r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T=c</a:t>
              </a:r>
              <a:r>
                <a:rPr lang="en-US" sz="2800" dirty="0">
                  <a:solidFill>
                    <a:srgbClr val="BD00B0"/>
                  </a:solidFill>
                </a:rPr>
                <a:t>)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8991600" y="47244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=</a:t>
            </a:r>
            <a:r>
              <a:rPr lang="en-US" sz="2400" dirty="0">
                <a:solidFill>
                  <a:srgbClr val="BD00B0"/>
                </a:solidFill>
              </a:rPr>
              <a:t> 0.2/0.50 = 0.4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298AF-04CA-4205-85CD-1CC4B8423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77" y="3927642"/>
            <a:ext cx="3174852" cy="247693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A955F-66B9-4ADF-938A-B23235C1D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Conditional Probabilities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4ABAAA-77C5-4ACA-A629-2CBE554F5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800" y="1676399"/>
            <a:ext cx="6248400" cy="43115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7C79F-D806-47B9-BECB-4C708716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31F5C7-4F3E-49AA-B1FF-6C6F24C18E30}"/>
              </a:ext>
            </a:extLst>
          </p:cNvPr>
          <p:cNvGrpSpPr/>
          <p:nvPr/>
        </p:nvGrpSpPr>
        <p:grpSpPr>
          <a:xfrm>
            <a:off x="8686800" y="1371600"/>
            <a:ext cx="3200400" cy="954107"/>
            <a:chOff x="9296400" y="1219200"/>
            <a:chExt cx="2729076" cy="9541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8572AB-E8E6-482D-B55F-A64275873257}"/>
                </a:ext>
              </a:extLst>
            </p:cNvPr>
            <p:cNvSpPr txBox="1"/>
            <p:nvPr/>
          </p:nvSpPr>
          <p:spPr>
            <a:xfrm>
              <a:off x="9296400" y="1371600"/>
              <a:ext cx="16840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a | b</a:t>
              </a:r>
              <a:r>
                <a:rPr lang="en-US" sz="2800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96D275-9ED0-4F17-834A-EF87C5CE6A33}"/>
                </a:ext>
              </a:extLst>
            </p:cNvPr>
            <p:cNvSpPr txBox="1"/>
            <p:nvPr/>
          </p:nvSpPr>
          <p:spPr>
            <a:xfrm>
              <a:off x="10744200" y="1219200"/>
              <a:ext cx="12812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u="sng" dirty="0">
                  <a:solidFill>
                    <a:srgbClr val="BD00B0"/>
                  </a:solidFill>
                </a:rPr>
                <a:t>P</a:t>
              </a:r>
              <a:r>
                <a:rPr lang="en-US" sz="2800" u="sng" dirty="0">
                  <a:solidFill>
                    <a:srgbClr val="BD00B0"/>
                  </a:solidFill>
                </a:rPr>
                <a:t>(</a:t>
              </a:r>
              <a:r>
                <a:rPr lang="en-US" sz="2800" i="1" u="sng" dirty="0">
                  <a:solidFill>
                    <a:srgbClr val="BD00B0"/>
                  </a:solidFill>
                </a:rPr>
                <a:t>a, b</a:t>
              </a:r>
              <a:r>
                <a:rPr lang="en-US" sz="2800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800" dirty="0">
                  <a:solidFill>
                    <a:srgbClr val="BD00B0"/>
                  </a:solidFill>
                </a:rPr>
                <a:t>  </a:t>
              </a:r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b</a:t>
              </a:r>
              <a:r>
                <a:rPr lang="en-US" sz="2800" dirty="0">
                  <a:solidFill>
                    <a:srgbClr val="BD00B0"/>
                  </a:solidFill>
                </a:rPr>
                <a:t>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21BDFF-B6BF-4047-AF75-901C2BCA9FBA}"/>
              </a:ext>
            </a:extLst>
          </p:cNvPr>
          <p:cNvGrpSpPr/>
          <p:nvPr/>
        </p:nvGrpSpPr>
        <p:grpSpPr>
          <a:xfrm>
            <a:off x="5029202" y="2250252"/>
            <a:ext cx="3339638" cy="954107"/>
            <a:chOff x="9296400" y="1219200"/>
            <a:chExt cx="2847808" cy="9541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8B5F12-1267-4676-8B7F-EF6F82988A7E}"/>
                </a:ext>
              </a:extLst>
            </p:cNvPr>
            <p:cNvSpPr txBox="1"/>
            <p:nvPr/>
          </p:nvSpPr>
          <p:spPr>
            <a:xfrm>
              <a:off x="9296400" y="1371600"/>
              <a:ext cx="1827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+x | +y</a:t>
              </a:r>
              <a:r>
                <a:rPr lang="en-US" sz="2800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060383-29A5-47F0-A60E-0758CF5B8256}"/>
                </a:ext>
              </a:extLst>
            </p:cNvPr>
            <p:cNvSpPr txBox="1"/>
            <p:nvPr/>
          </p:nvSpPr>
          <p:spPr>
            <a:xfrm>
              <a:off x="10744200" y="1219200"/>
              <a:ext cx="140000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u="sng" dirty="0">
                  <a:solidFill>
                    <a:srgbClr val="BD00B0"/>
                  </a:solidFill>
                </a:rPr>
                <a:t>P</a:t>
              </a:r>
              <a:r>
                <a:rPr lang="en-US" sz="2800" u="sng" dirty="0">
                  <a:solidFill>
                    <a:srgbClr val="BD00B0"/>
                  </a:solidFill>
                </a:rPr>
                <a:t>(</a:t>
              </a:r>
              <a:r>
                <a:rPr lang="en-US" sz="2800" i="1" u="sng" dirty="0">
                  <a:solidFill>
                    <a:srgbClr val="BD00B0"/>
                  </a:solidFill>
                </a:rPr>
                <a:t>+x, +y</a:t>
              </a:r>
              <a:r>
                <a:rPr lang="en-US" sz="2800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800" dirty="0">
                  <a:solidFill>
                    <a:srgbClr val="BD00B0"/>
                  </a:solidFill>
                </a:rPr>
                <a:t>  </a:t>
              </a:r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+y</a:t>
              </a:r>
              <a:r>
                <a:rPr lang="en-US" sz="2800" dirty="0">
                  <a:solidFill>
                    <a:srgbClr val="BD00B0"/>
                  </a:solidFill>
                </a:rPr>
                <a:t>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302309-98F8-46A8-AEAA-0088568E04F1}"/>
              </a:ext>
            </a:extLst>
          </p:cNvPr>
          <p:cNvGrpSpPr/>
          <p:nvPr/>
        </p:nvGrpSpPr>
        <p:grpSpPr>
          <a:xfrm>
            <a:off x="5012563" y="4006868"/>
            <a:ext cx="3249870" cy="954107"/>
            <a:chOff x="9296400" y="1219200"/>
            <a:chExt cx="2771260" cy="95410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4690A1-F1BB-409F-8207-189CD95B02C4}"/>
                </a:ext>
              </a:extLst>
            </p:cNvPr>
            <p:cNvSpPr txBox="1"/>
            <p:nvPr/>
          </p:nvSpPr>
          <p:spPr>
            <a:xfrm>
              <a:off x="9296400" y="1371600"/>
              <a:ext cx="17513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-x | +y</a:t>
              </a:r>
              <a:r>
                <a:rPr lang="en-US" sz="2800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DF2615-647F-40E7-95B7-C6018FB20EDE}"/>
                </a:ext>
              </a:extLst>
            </p:cNvPr>
            <p:cNvSpPr txBox="1"/>
            <p:nvPr/>
          </p:nvSpPr>
          <p:spPr>
            <a:xfrm>
              <a:off x="10744200" y="1219200"/>
              <a:ext cx="132346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u="sng" dirty="0">
                  <a:solidFill>
                    <a:srgbClr val="BD00B0"/>
                  </a:solidFill>
                </a:rPr>
                <a:t>P</a:t>
              </a:r>
              <a:r>
                <a:rPr lang="en-US" sz="2800" u="sng" dirty="0">
                  <a:solidFill>
                    <a:srgbClr val="BD00B0"/>
                  </a:solidFill>
                </a:rPr>
                <a:t>(</a:t>
              </a:r>
              <a:r>
                <a:rPr lang="en-US" sz="2800" i="1" u="sng" dirty="0">
                  <a:solidFill>
                    <a:srgbClr val="BD00B0"/>
                  </a:solidFill>
                </a:rPr>
                <a:t>-x, +y</a:t>
              </a:r>
              <a:r>
                <a:rPr lang="en-US" sz="2800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800" dirty="0">
                  <a:solidFill>
                    <a:srgbClr val="BD00B0"/>
                  </a:solidFill>
                </a:rPr>
                <a:t>  </a:t>
              </a:r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+y</a:t>
              </a:r>
              <a:r>
                <a:rPr lang="en-US" sz="2800" dirty="0">
                  <a:solidFill>
                    <a:srgbClr val="BD00B0"/>
                  </a:solidFill>
                </a:rPr>
                <a:t>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289FB7-9243-455A-9034-5DD63CC25181}"/>
              </a:ext>
            </a:extLst>
          </p:cNvPr>
          <p:cNvGrpSpPr/>
          <p:nvPr/>
        </p:nvGrpSpPr>
        <p:grpSpPr>
          <a:xfrm>
            <a:off x="5140560" y="5717317"/>
            <a:ext cx="3249870" cy="954107"/>
            <a:chOff x="9296400" y="1219200"/>
            <a:chExt cx="2771260" cy="9541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C0D096-D3BA-4F06-B771-71D732258CFB}"/>
                </a:ext>
              </a:extLst>
            </p:cNvPr>
            <p:cNvSpPr txBox="1"/>
            <p:nvPr/>
          </p:nvSpPr>
          <p:spPr>
            <a:xfrm>
              <a:off x="9296400" y="1371600"/>
              <a:ext cx="17513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-y | +x</a:t>
              </a:r>
              <a:r>
                <a:rPr lang="en-US" sz="2800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9E8E57-C461-41AA-9582-32F104C2440F}"/>
                </a:ext>
              </a:extLst>
            </p:cNvPr>
            <p:cNvSpPr txBox="1"/>
            <p:nvPr/>
          </p:nvSpPr>
          <p:spPr>
            <a:xfrm>
              <a:off x="10744200" y="1219200"/>
              <a:ext cx="132346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u="sng" dirty="0">
                  <a:solidFill>
                    <a:srgbClr val="BD00B0"/>
                  </a:solidFill>
                </a:rPr>
                <a:t>P</a:t>
              </a:r>
              <a:r>
                <a:rPr lang="en-US" sz="2800" u="sng" dirty="0">
                  <a:solidFill>
                    <a:srgbClr val="BD00B0"/>
                  </a:solidFill>
                </a:rPr>
                <a:t>(</a:t>
              </a:r>
              <a:r>
                <a:rPr lang="en-US" sz="2800" i="1" u="sng" dirty="0">
                  <a:solidFill>
                    <a:srgbClr val="BD00B0"/>
                  </a:solidFill>
                </a:rPr>
                <a:t>-y, +x</a:t>
              </a:r>
              <a:r>
                <a:rPr lang="en-US" sz="2800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800" dirty="0">
                  <a:solidFill>
                    <a:srgbClr val="BD00B0"/>
                  </a:solidFill>
                </a:rPr>
                <a:t>  </a:t>
              </a:r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+x</a:t>
              </a:r>
              <a:r>
                <a:rPr lang="en-US" sz="2800" dirty="0">
                  <a:solidFill>
                    <a:srgbClr val="BD00B0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5648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pPr eaLnBrk="1" hangingPunct="1"/>
            <a:r>
              <a:rPr lang="en-US" dirty="0"/>
              <a:t>Conditional Distributions</a:t>
            </a:r>
          </a:p>
        </p:txBody>
      </p:sp>
      <p:pic>
        <p:nvPicPr>
          <p:cNvPr id="10" name="Content Placeholder 9" descr="Table&#10;&#10;Description automatically generated">
            <a:extLst>
              <a:ext uri="{FF2B5EF4-FFF2-40B4-BE49-F238E27FC236}">
                <a16:creationId xmlns:a16="http://schemas.microsoft.com/office/drawing/2014/main" id="{C9CBE705-B98C-4188-B5C5-07B8D52F9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5304" y="1417637"/>
            <a:ext cx="10064096" cy="4891367"/>
          </a:xfrm>
          <a:noFill/>
        </p:spPr>
      </p:pic>
      <p:sp>
        <p:nvSpPr>
          <p:cNvPr id="71" name="Slide Number Placeholder 3">
            <a:extLst>
              <a:ext uri="{FF2B5EF4-FFF2-40B4-BE49-F238E27FC236}">
                <a16:creationId xmlns:a16="http://schemas.microsoft.com/office/drawing/2014/main" id="{E8D0E070-F125-D994-2BF7-A486992F5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518BB908-676B-418D-A0F9-ADA2F5DFB005}" type="slidenum">
              <a:rPr lang="en-US" smtClean="0"/>
              <a:pPr>
                <a:spcAft>
                  <a:spcPts val="600"/>
                </a:spcAft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38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1DBC1-7218-4013-BDEF-D9A881FA2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dirty="0"/>
              <a:t>Normalization Trick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8D953B9-8F54-4CF9-ADD4-63AF7295D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9731" y="1600200"/>
            <a:ext cx="11251131" cy="4705442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DEF61-C393-490A-A008-87B36190B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518BB908-676B-418D-A0F9-ADA2F5DFB005}" type="slidenum">
              <a:rPr lang="en-US" smtClean="0"/>
              <a:pPr>
                <a:spcAft>
                  <a:spcPts val="600"/>
                </a:spcAft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02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1DBC1-7218-4013-BDEF-D9A881FA2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dirty="0"/>
              <a:t>Normalization Trick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7AF368B3-05F8-4BC1-95C6-EB39CDEC0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1" y="1439409"/>
            <a:ext cx="11201400" cy="5418591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DEF61-C393-490A-A008-87B36190B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518BB908-676B-418D-A0F9-ADA2F5DFB005}" type="slidenum">
              <a:rPr lang="en-US" smtClean="0"/>
              <a:pPr>
                <a:spcAft>
                  <a:spcPts val="600"/>
                </a:spcAft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60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B795-EB2E-437C-8F11-BB8A1001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dirty="0"/>
              <a:t>Normalization Trick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8DF17B-53CF-4F2D-BB9B-FE882B96B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63" y="1104900"/>
            <a:ext cx="11183293" cy="4648200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92693-6816-47B8-B36D-17AE672EE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518BB908-676B-418D-A0F9-ADA2F5DFB005}" type="slidenum">
              <a:rPr lang="en-US" smtClean="0"/>
              <a:pPr>
                <a:spcAft>
                  <a:spcPts val="600"/>
                </a:spcAft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0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A66B4-13B2-4BB4-8262-A134362D5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dirty="0"/>
              <a:t>Quiz: Normalization Trick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B94938B5-040C-4744-9002-5A67A2A84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916" y="1828800"/>
            <a:ext cx="10984484" cy="4358922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C2584-4D87-49AE-9617-754F6BB17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518BB908-676B-418D-A0F9-ADA2F5DFB005}" type="slidenum">
              <a:rPr lang="en-US" smtClean="0"/>
              <a:pPr>
                <a:spcAft>
                  <a:spcPts val="600"/>
                </a:spcAft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69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AB92-F8EB-45E8-B2E3-B00A706B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dirty="0"/>
              <a:t>To Normalize</a:t>
            </a:r>
          </a:p>
        </p:txBody>
      </p:sp>
      <p:pic>
        <p:nvPicPr>
          <p:cNvPr id="6" name="Content Placeholder 5" descr="Diagram&#10;&#10;Description automatically generated with low confidence">
            <a:extLst>
              <a:ext uri="{FF2B5EF4-FFF2-40B4-BE49-F238E27FC236}">
                <a16:creationId xmlns:a16="http://schemas.microsoft.com/office/drawing/2014/main" id="{053C798F-1D64-4DBA-9B38-258E73C86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1419355"/>
            <a:ext cx="10668000" cy="5113587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76B8E-FC63-4F2B-9356-673FE121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518BB908-676B-418D-A0F9-ADA2F5DFB005}" type="slidenum">
              <a:rPr lang="en-US" smtClean="0"/>
              <a:pPr>
                <a:spcAft>
                  <a:spcPts val="600"/>
                </a:spcAft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83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DC10-ADD5-4A5B-9DDA-3C43BE65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87577-4AC4-414D-BA58-76025BD3B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Probability</a:t>
            </a:r>
          </a:p>
          <a:p>
            <a:pPr lvl="1"/>
            <a:r>
              <a:rPr lang="en-US" sz="2400" dirty="0"/>
              <a:t>Random Variables</a:t>
            </a:r>
          </a:p>
          <a:p>
            <a:pPr lvl="1"/>
            <a:r>
              <a:rPr lang="en-US" sz="2400" dirty="0"/>
              <a:t>Joint and Marginal Distributions</a:t>
            </a:r>
          </a:p>
          <a:p>
            <a:pPr lvl="1"/>
            <a:r>
              <a:rPr lang="en-US" sz="2400" dirty="0"/>
              <a:t>Conditional Distribution</a:t>
            </a:r>
          </a:p>
          <a:p>
            <a:pPr lvl="1"/>
            <a:r>
              <a:rPr lang="en-US" sz="2400" dirty="0"/>
              <a:t>Product Rule, Chain </a:t>
            </a:r>
            <a:r>
              <a:rPr lang="en-US" sz="2800" dirty="0"/>
              <a:t>Rule</a:t>
            </a:r>
            <a:r>
              <a:rPr lang="en-US" sz="2400" dirty="0"/>
              <a:t>, Bayes ’ Rule</a:t>
            </a:r>
          </a:p>
          <a:p>
            <a:pPr lvl="1"/>
            <a:r>
              <a:rPr lang="en-US" sz="2400" dirty="0"/>
              <a:t>Inference</a:t>
            </a:r>
          </a:p>
          <a:p>
            <a:pPr lvl="1"/>
            <a:r>
              <a:rPr lang="en-US" sz="2400" dirty="0"/>
              <a:t>Independence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B2A70-A9EA-4AC5-B856-4568BC28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6A9FF1-85CC-4612-AAF6-3A306FC0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084" y="1981199"/>
            <a:ext cx="3036916" cy="342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64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F638E6-3172-C641-8CD9-D0136ED99B48}"/>
              </a:ext>
            </a:extLst>
          </p:cNvPr>
          <p:cNvCxnSpPr>
            <a:cxnSpLocks/>
          </p:cNvCxnSpPr>
          <p:nvPr/>
        </p:nvCxnSpPr>
        <p:spPr>
          <a:xfrm flipH="1">
            <a:off x="4872668" y="4381492"/>
            <a:ext cx="610421" cy="492217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FF0FC0-2EB1-E948-8F07-86631848E863}"/>
              </a:ext>
            </a:extLst>
          </p:cNvPr>
          <p:cNvCxnSpPr>
            <a:cxnSpLocks/>
          </p:cNvCxnSpPr>
          <p:nvPr/>
        </p:nvCxnSpPr>
        <p:spPr>
          <a:xfrm flipH="1">
            <a:off x="3811024" y="5296964"/>
            <a:ext cx="610421" cy="492217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1F19B7-75EF-1745-919C-B3FB4A2DE735}"/>
              </a:ext>
            </a:extLst>
          </p:cNvPr>
          <p:cNvCxnSpPr>
            <a:cxnSpLocks/>
          </p:cNvCxnSpPr>
          <p:nvPr/>
        </p:nvCxnSpPr>
        <p:spPr>
          <a:xfrm flipH="1">
            <a:off x="7591885" y="4451859"/>
            <a:ext cx="610421" cy="492217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78F7C0-045A-9641-82CE-4E49DCFE0E9D}"/>
              </a:ext>
            </a:extLst>
          </p:cNvPr>
          <p:cNvGrpSpPr/>
          <p:nvPr/>
        </p:nvGrpSpPr>
        <p:grpSpPr>
          <a:xfrm>
            <a:off x="1401441" y="3962399"/>
            <a:ext cx="3882498" cy="2209801"/>
            <a:chOff x="1401441" y="3962399"/>
            <a:chExt cx="3882498" cy="2209801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2DFCCC5-616D-0147-87F7-918DEF330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0739" y="3962400"/>
              <a:ext cx="2743200" cy="2209800"/>
            </a:xfrm>
            <a:prstGeom prst="straightConnector1">
              <a:avLst/>
            </a:prstGeom>
            <a:ln w="57150">
              <a:solidFill>
                <a:srgbClr val="0033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B289B8-E22B-AA40-A78F-832CC990B7B3}"/>
                </a:ext>
              </a:extLst>
            </p:cNvPr>
            <p:cNvSpPr txBox="1"/>
            <p:nvPr/>
          </p:nvSpPr>
          <p:spPr>
            <a:xfrm>
              <a:off x="4114800" y="396239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33CC"/>
                  </a:solidFill>
                </a:rPr>
                <a:t>atomic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D16F88-4369-0946-B64C-85B7D7FD498E}"/>
                </a:ext>
              </a:extLst>
            </p:cNvPr>
            <p:cNvSpPr txBox="1"/>
            <p:nvPr/>
          </p:nvSpPr>
          <p:spPr>
            <a:xfrm>
              <a:off x="3020373" y="4697968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33CC"/>
                  </a:solidFill>
                </a:rPr>
                <a:t>factored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823FD5-ACF1-7240-A708-96E280EBF619}"/>
                </a:ext>
              </a:extLst>
            </p:cNvPr>
            <p:cNvSpPr txBox="1"/>
            <p:nvPr/>
          </p:nvSpPr>
          <p:spPr>
            <a:xfrm>
              <a:off x="1401441" y="5802868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33CC"/>
                  </a:solidFill>
                </a:rPr>
                <a:t>structured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EE3BAA-0E66-E142-816B-806902FEF00C}"/>
              </a:ext>
            </a:extLst>
          </p:cNvPr>
          <p:cNvGrpSpPr/>
          <p:nvPr/>
        </p:nvGrpSpPr>
        <p:grpSpPr>
          <a:xfrm>
            <a:off x="5283939" y="3591008"/>
            <a:ext cx="4343400" cy="400223"/>
            <a:chOff x="5283939" y="3591008"/>
            <a:chExt cx="4343400" cy="40022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19C13C0-38D9-D944-A743-3373B49F9A3C}"/>
                </a:ext>
              </a:extLst>
            </p:cNvPr>
            <p:cNvCxnSpPr>
              <a:cxnSpLocks/>
            </p:cNvCxnSpPr>
            <p:nvPr/>
          </p:nvCxnSpPr>
          <p:spPr>
            <a:xfrm>
              <a:off x="5283939" y="3962400"/>
              <a:ext cx="4343400" cy="0"/>
            </a:xfrm>
            <a:prstGeom prst="straightConnector1">
              <a:avLst/>
            </a:prstGeom>
            <a:ln w="57150">
              <a:solidFill>
                <a:srgbClr val="008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825202-044E-1941-B54E-F59E0848AC95}"/>
                </a:ext>
              </a:extLst>
            </p:cNvPr>
            <p:cNvSpPr txBox="1"/>
            <p:nvPr/>
          </p:nvSpPr>
          <p:spPr>
            <a:xfrm>
              <a:off x="5619650" y="3621899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deterministic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9EAD96-7650-F44D-B183-FB41C39B06D7}"/>
                </a:ext>
              </a:extLst>
            </p:cNvPr>
            <p:cNvSpPr txBox="1"/>
            <p:nvPr/>
          </p:nvSpPr>
          <p:spPr>
            <a:xfrm>
              <a:off x="7965990" y="3591008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stochastic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80BB633-EDE3-9140-88C0-521D0CD1C98E}"/>
              </a:ext>
            </a:extLst>
          </p:cNvPr>
          <p:cNvGrpSpPr/>
          <p:nvPr/>
        </p:nvGrpSpPr>
        <p:grpSpPr>
          <a:xfrm>
            <a:off x="4183577" y="1447800"/>
            <a:ext cx="1112719" cy="2514600"/>
            <a:chOff x="4183577" y="1447800"/>
            <a:chExt cx="1112719" cy="251460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2912EDC-BB09-0542-94BA-135D8C8BEB0A}"/>
                </a:ext>
              </a:extLst>
            </p:cNvPr>
            <p:cNvCxnSpPr/>
            <p:nvPr/>
          </p:nvCxnSpPr>
          <p:spPr>
            <a:xfrm flipV="1">
              <a:off x="5283939" y="1447800"/>
              <a:ext cx="0" cy="2514600"/>
            </a:xfrm>
            <a:prstGeom prst="straightConnector1">
              <a:avLst/>
            </a:prstGeom>
            <a:ln w="571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AA3EC3-3B4E-C445-9CFE-3000E06B7A6D}"/>
                </a:ext>
              </a:extLst>
            </p:cNvPr>
            <p:cNvSpPr txBox="1"/>
            <p:nvPr/>
          </p:nvSpPr>
          <p:spPr>
            <a:xfrm>
              <a:off x="4444781" y="3452344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3300"/>
                  </a:solidFill>
                </a:rPr>
                <a:t>known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6AA1D8-8EB5-3D40-853B-71F99DB41141}"/>
                </a:ext>
              </a:extLst>
            </p:cNvPr>
            <p:cNvSpPr txBox="1"/>
            <p:nvPr/>
          </p:nvSpPr>
          <p:spPr>
            <a:xfrm>
              <a:off x="4183577" y="17525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3300"/>
                  </a:solidFill>
                </a:rPr>
                <a:t>unknown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647947D0-1270-4A48-8562-E9E73BDDD0C0}"/>
              </a:ext>
            </a:extLst>
          </p:cNvPr>
          <p:cNvSpPr/>
          <p:nvPr/>
        </p:nvSpPr>
        <p:spPr>
          <a:xfrm>
            <a:off x="7058896" y="2371809"/>
            <a:ext cx="1676397" cy="609600"/>
          </a:xfrm>
          <a:prstGeom prst="ellipse">
            <a:avLst/>
          </a:prstGeom>
          <a:solidFill>
            <a:srgbClr val="D0F9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RL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254016-7831-3C4F-8F79-9E11CC219C01}"/>
              </a:ext>
            </a:extLst>
          </p:cNvPr>
          <p:cNvSpPr/>
          <p:nvPr/>
        </p:nvSpPr>
        <p:spPr>
          <a:xfrm>
            <a:off x="6631143" y="4761641"/>
            <a:ext cx="1676397" cy="609600"/>
          </a:xfrm>
          <a:prstGeom prst="ellipse">
            <a:avLst/>
          </a:prstGeom>
          <a:solidFill>
            <a:srgbClr val="D0F9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Bayes nets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00F323-0AB4-994F-B07D-2F617F90FF35}"/>
              </a:ext>
            </a:extLst>
          </p:cNvPr>
          <p:cNvSpPr/>
          <p:nvPr/>
        </p:nvSpPr>
        <p:spPr>
          <a:xfrm>
            <a:off x="2708601" y="5714228"/>
            <a:ext cx="1828796" cy="6096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First-order logic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B464EA-5B9A-EA40-9340-A68D562BD91E}"/>
              </a:ext>
            </a:extLst>
          </p:cNvPr>
          <p:cNvSpPr/>
          <p:nvPr/>
        </p:nvSpPr>
        <p:spPr>
          <a:xfrm>
            <a:off x="3946025" y="4760956"/>
            <a:ext cx="1676397" cy="609600"/>
          </a:xfrm>
          <a:prstGeom prst="ellipse">
            <a:avLst/>
          </a:prstGeom>
          <a:solidFill>
            <a:srgbClr val="D0F9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LOGIC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CDBF51-0B81-8443-9058-A7E69CE317C2}"/>
              </a:ext>
            </a:extLst>
          </p:cNvPr>
          <p:cNvSpPr/>
          <p:nvPr/>
        </p:nvSpPr>
        <p:spPr>
          <a:xfrm>
            <a:off x="4954746" y="3960340"/>
            <a:ext cx="1676397" cy="609600"/>
          </a:xfrm>
          <a:prstGeom prst="ellipse">
            <a:avLst/>
          </a:prstGeom>
          <a:solidFill>
            <a:srgbClr val="D0F9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SEARCH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0BCC90-AA30-CE4F-9F7F-92734B34D063}"/>
              </a:ext>
            </a:extLst>
          </p:cNvPr>
          <p:cNvSpPr/>
          <p:nvPr/>
        </p:nvSpPr>
        <p:spPr>
          <a:xfrm>
            <a:off x="7697946" y="3962400"/>
            <a:ext cx="1676397" cy="609600"/>
          </a:xfrm>
          <a:prstGeom prst="ellipse">
            <a:avLst/>
          </a:prstGeom>
          <a:solidFill>
            <a:srgbClr val="D0F9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MDPs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DE47BB-EC11-3F4D-A115-355BF5BEF417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469342" y="2981409"/>
            <a:ext cx="427753" cy="1780232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636D488-434E-3C46-96FE-E7F7BA060FE4}"/>
              </a:ext>
            </a:extLst>
          </p:cNvPr>
          <p:cNvCxnSpPr>
            <a:cxnSpLocks/>
            <a:stCxn id="23" idx="2"/>
            <a:endCxn id="22" idx="6"/>
          </p:cNvCxnSpPr>
          <p:nvPr/>
        </p:nvCxnSpPr>
        <p:spPr>
          <a:xfrm flipH="1" flipV="1">
            <a:off x="6631143" y="4265140"/>
            <a:ext cx="1066803" cy="206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64CE65-043C-E64E-821A-AF13C776E0FF}"/>
              </a:ext>
            </a:extLst>
          </p:cNvPr>
          <p:cNvCxnSpPr>
            <a:cxnSpLocks/>
            <a:stCxn id="19" idx="2"/>
            <a:endCxn id="21" idx="6"/>
          </p:cNvCxnSpPr>
          <p:nvPr/>
        </p:nvCxnSpPr>
        <p:spPr>
          <a:xfrm flipH="1" flipV="1">
            <a:off x="5622422" y="5065756"/>
            <a:ext cx="1008721" cy="685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56D8880-F7ED-6642-B1C3-E7EDA3880F01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H="1" flipV="1">
            <a:off x="7897095" y="2981409"/>
            <a:ext cx="639050" cy="980991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2CDB4212-F640-9C46-B3E1-7288277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the course</a:t>
            </a:r>
          </a:p>
        </p:txBody>
      </p:sp>
    </p:spTree>
    <p:extLst>
      <p:ext uri="{BB962C8B-B14F-4D97-AF65-F5344CB8AC3E}">
        <p14:creationId xmlns:p14="http://schemas.microsoft.com/office/powerpoint/2010/main" val="227078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B0F167D3-F05C-22BA-3785-1F8DEE2C8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3721100"/>
            <a:ext cx="3911600" cy="3073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C905B-BDCE-87F5-3C9E-A0A04DBC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Bayes’ 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D87AE-2529-5CA9-4861-52EDC78D3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>
                <a:solidFill>
                  <a:srgbClr val="CC0000"/>
                </a:solidFill>
                <a:effectLst/>
                <a:latin typeface="Calibri" panose="020F0502020204030204" pitchFamily="34" charset="0"/>
              </a:rPr>
              <a:t>Bayes’ nets: </a:t>
            </a:r>
            <a:r>
              <a:rPr lang="en-US" sz="3200" dirty="0">
                <a:solidFill>
                  <a:srgbClr val="333399"/>
                </a:solidFill>
                <a:effectLst/>
                <a:latin typeface="Calibri" panose="020F0502020204030204" pitchFamily="34" charset="0"/>
              </a:rPr>
              <a:t>a technique for describing complex joint distributions (models) using simple, local distributions (conditional probabilities) </a:t>
            </a:r>
            <a:endParaRPr lang="en-US" sz="2400" dirty="0">
              <a:effectLst/>
            </a:endParaRPr>
          </a:p>
          <a:p>
            <a:pPr marL="457200" lvl="1" indent="0">
              <a:buNone/>
            </a:pPr>
            <a:r>
              <a:rPr lang="en-US" sz="2800" dirty="0">
                <a:effectLst/>
                <a:latin typeface="Wingdings" pitchFamily="2" charset="2"/>
              </a:rPr>
              <a:t>  </a:t>
            </a:r>
            <a:r>
              <a:rPr lang="en-US" sz="2800" dirty="0">
                <a:effectLst/>
                <a:latin typeface="Calibri" panose="020F0502020204030204" pitchFamily="34" charset="0"/>
              </a:rPr>
              <a:t>More properly called </a:t>
            </a:r>
            <a:r>
              <a:rPr lang="en-US" sz="2800" dirty="0">
                <a:solidFill>
                  <a:srgbClr val="CC0000"/>
                </a:solidFill>
                <a:effectLst/>
                <a:latin typeface="Calibri" panose="020F0502020204030204" pitchFamily="34" charset="0"/>
              </a:rPr>
              <a:t>graphical models. </a:t>
            </a:r>
            <a:endParaRPr lang="en-US" sz="2400" dirty="0">
              <a:effectLst/>
            </a:endParaRPr>
          </a:p>
          <a:p>
            <a:pPr marL="457200" lvl="1" indent="0">
              <a:buNone/>
            </a:pPr>
            <a:r>
              <a:rPr lang="en-US" sz="2800" dirty="0">
                <a:effectLst/>
                <a:latin typeface="Wingdings" pitchFamily="2" charset="2"/>
              </a:rPr>
              <a:t>  </a:t>
            </a:r>
            <a:r>
              <a:rPr lang="en-US" sz="2800" dirty="0">
                <a:effectLst/>
                <a:latin typeface="Calibri" panose="020F0502020204030204" pitchFamily="34" charset="0"/>
              </a:rPr>
              <a:t>We describe how variables locally interact. </a:t>
            </a:r>
            <a:endParaRPr lang="en-US" sz="2400" dirty="0">
              <a:effectLst/>
            </a:endParaRPr>
          </a:p>
          <a:p>
            <a:pPr marL="457200" lvl="1" indent="0">
              <a:buNone/>
            </a:pPr>
            <a:r>
              <a:rPr lang="en-US" sz="2800" dirty="0">
                <a:effectLst/>
                <a:latin typeface="Wingdings" pitchFamily="2" charset="2"/>
              </a:rPr>
              <a:t>  </a:t>
            </a:r>
            <a:r>
              <a:rPr lang="en-US" sz="2800" dirty="0">
                <a:effectLst/>
                <a:latin typeface="Calibri" panose="020F0502020204030204" pitchFamily="34" charset="0"/>
              </a:rPr>
              <a:t>Local interactions chain together to give global, </a:t>
            </a:r>
            <a:br>
              <a:rPr lang="en-US" sz="2800" dirty="0">
                <a:effectLst/>
                <a:latin typeface="Calibri" panose="020F0502020204030204" pitchFamily="34" charset="0"/>
              </a:rPr>
            </a:br>
            <a:r>
              <a:rPr lang="en-US" sz="2800" dirty="0">
                <a:effectLst/>
                <a:latin typeface="Calibri" panose="020F0502020204030204" pitchFamily="34" charset="0"/>
              </a:rPr>
              <a:t>indirect interactions. </a:t>
            </a:r>
            <a:endParaRPr lang="en-US" sz="2400" dirty="0">
              <a:effectLst/>
            </a:endParaRPr>
          </a:p>
          <a:p>
            <a:endParaRPr lang="en-EG" sz="2400" dirty="0"/>
          </a:p>
        </p:txBody>
      </p:sp>
    </p:spTree>
    <p:extLst>
      <p:ext uri="{BB962C8B-B14F-4D97-AF65-F5344CB8AC3E}">
        <p14:creationId xmlns:p14="http://schemas.microsoft.com/office/powerpoint/2010/main" val="2456197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in Ghostbusters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21723" y="1407090"/>
            <a:ext cx="3901072" cy="3756660"/>
          </a:xfrm>
        </p:spPr>
        <p:txBody>
          <a:bodyPr/>
          <a:lstStyle/>
          <a:p>
            <a:r>
              <a:rPr lang="en-US" sz="2400" dirty="0"/>
              <a:t>A ghost is in the grid somewhere</a:t>
            </a:r>
          </a:p>
          <a:p>
            <a:r>
              <a:rPr lang="en-US" sz="2400" dirty="0"/>
              <a:t>Sensor readings tell how close a square is to the ghost</a:t>
            </a:r>
          </a:p>
          <a:p>
            <a:pPr lvl="1"/>
            <a:r>
              <a:rPr lang="en-US" sz="2000" dirty="0"/>
              <a:t>On the ghost: red</a:t>
            </a:r>
          </a:p>
          <a:p>
            <a:pPr lvl="1"/>
            <a:r>
              <a:rPr lang="en-US" sz="2000" dirty="0"/>
              <a:t>1 or 2 away: orange</a:t>
            </a:r>
          </a:p>
          <a:p>
            <a:pPr lvl="1"/>
            <a:r>
              <a:rPr lang="en-US" sz="2000" dirty="0"/>
              <a:t>3 or 4 away: yellow</a:t>
            </a:r>
          </a:p>
          <a:p>
            <a:pPr lvl="1"/>
            <a:r>
              <a:rPr lang="en-US" sz="2000" dirty="0"/>
              <a:t>5+ away: green</a:t>
            </a:r>
          </a:p>
        </p:txBody>
      </p:sp>
      <p:pic>
        <p:nvPicPr>
          <p:cNvPr id="6148" name="Picture 2" descr="\\.host\Shared Folders\Shared with PC\ghostbust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98" y="1639398"/>
            <a:ext cx="444817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305208"/>
              </p:ext>
            </p:extLst>
          </p:nvPr>
        </p:nvGraphicFramePr>
        <p:xfrm>
          <a:off x="1470007" y="5701911"/>
          <a:ext cx="7367588" cy="792408"/>
        </p:xfrm>
        <a:graphic>
          <a:graphicData uri="http://schemas.openxmlformats.org/drawingml/2006/table">
            <a:tbl>
              <a:tblPr/>
              <a:tblGrid>
                <a:gridCol w="1841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P(red | 3)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P(orange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P(yellow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P(green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28719" y="5074849"/>
            <a:ext cx="9406138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  Sensors are noisy, but we know </a:t>
            </a:r>
            <a:r>
              <a:rPr lang="en-US" sz="2400" dirty="0">
                <a:solidFill>
                  <a:srgbClr val="CC00CC"/>
                </a:solidFill>
                <a:latin typeface="Calibri" pitchFamily="34" charset="0"/>
                <a:cs typeface="Calibri" pitchFamily="34" charset="0"/>
              </a:rPr>
              <a:t>P(Color(</a:t>
            </a:r>
            <a:r>
              <a:rPr lang="en-US" sz="2400" dirty="0" err="1">
                <a:solidFill>
                  <a:srgbClr val="CC00CC"/>
                </a:solidFill>
                <a:latin typeface="Calibri" pitchFamily="34" charset="0"/>
                <a:cs typeface="Calibri" pitchFamily="34" charset="0"/>
              </a:rPr>
              <a:t>x,y</a:t>
            </a:r>
            <a:r>
              <a:rPr lang="en-US" sz="2400" dirty="0">
                <a:solidFill>
                  <a:srgbClr val="CC00CC"/>
                </a:solidFill>
                <a:latin typeface="Calibri" pitchFamily="34" charset="0"/>
                <a:cs typeface="Calibri" pitchFamily="34" charset="0"/>
              </a:rPr>
              <a:t>) | </a:t>
            </a:r>
            <a:r>
              <a:rPr lang="en-US" sz="2400" dirty="0" err="1">
                <a:solidFill>
                  <a:srgbClr val="CC00CC"/>
                </a:solidFill>
                <a:latin typeface="Calibri" pitchFamily="34" charset="0"/>
                <a:cs typeface="Calibri" pitchFamily="34" charset="0"/>
              </a:rPr>
              <a:t>DistanceFromGhost</a:t>
            </a:r>
            <a:r>
              <a:rPr lang="en-US" sz="2400" dirty="0">
                <a:solidFill>
                  <a:srgbClr val="CC00CC"/>
                </a:solidFill>
                <a:latin typeface="Calibri" pitchFamily="34" charset="0"/>
                <a:cs typeface="Calibri" pitchFamily="34" charset="0"/>
              </a:rPr>
              <a:t>(</a:t>
            </a:r>
            <a:r>
              <a:rPr lang="en-US" sz="2400" dirty="0" err="1">
                <a:solidFill>
                  <a:srgbClr val="CC00CC"/>
                </a:solidFill>
                <a:latin typeface="Calibri" pitchFamily="34" charset="0"/>
                <a:cs typeface="Calibri" pitchFamily="34" charset="0"/>
              </a:rPr>
              <a:t>x,y</a:t>
            </a:r>
            <a:r>
              <a:rPr lang="en-US" sz="2400" dirty="0">
                <a:solidFill>
                  <a:srgbClr val="CC00CC"/>
                </a:solidFill>
                <a:latin typeface="Calibri" pitchFamily="34" charset="0"/>
                <a:cs typeface="Calibri" pitchFamily="34" charset="0"/>
              </a:rPr>
              <a:t>))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400" dirty="0">
              <a:solidFill>
                <a:schemeClr val="accent2"/>
              </a:solidFill>
              <a:latin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– No probability</a:t>
            </a:r>
          </a:p>
        </p:txBody>
      </p:sp>
      <p:pic>
        <p:nvPicPr>
          <p:cNvPr id="5" name="Ghostbusters - No probability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9686" y="1134315"/>
            <a:ext cx="8572628" cy="53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85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8A3D-C971-4B2A-8FA1-ACFC84F2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C452-112D-41A9-BAAA-16B1506A1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0"/>
            <a:ext cx="9042400" cy="518636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General situation:</a:t>
            </a:r>
          </a:p>
          <a:p>
            <a:pPr lvl="1"/>
            <a:r>
              <a:rPr lang="en-US" sz="2800" b="1" dirty="0"/>
              <a:t>Observed variables </a:t>
            </a:r>
            <a:r>
              <a:rPr lang="en-US" sz="2800" dirty="0"/>
              <a:t>(evidence) evidence): Agent knows certain things about the state of the world (e.g., sensor readings or symptoms).</a:t>
            </a:r>
          </a:p>
          <a:p>
            <a:pPr lvl="1"/>
            <a:r>
              <a:rPr lang="en-US" sz="2800" b="1" dirty="0"/>
              <a:t>Unobserved variables </a:t>
            </a:r>
            <a:r>
              <a:rPr lang="en-US" sz="2800" dirty="0"/>
              <a:t>: Agent needs to reason about other aspects (e.g. where an object is or what disease is present).</a:t>
            </a:r>
          </a:p>
          <a:p>
            <a:pPr lvl="1"/>
            <a:r>
              <a:rPr lang="en-US" sz="2800" b="1" dirty="0"/>
              <a:t>Model </a:t>
            </a:r>
            <a:r>
              <a:rPr lang="en-US" sz="2800" dirty="0"/>
              <a:t>: Agent knows something about how the known variables relate to the unknown variables.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8A6E2-5546-4585-B6E6-28E445B4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5239FC-0777-4A59-BE17-54CE7757E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1798725"/>
            <a:ext cx="1996613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85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10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1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12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13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14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15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16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17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18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19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2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20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2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22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23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3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4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5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6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7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8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9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68650</TotalTime>
  <Words>1676</Words>
  <Application>Microsoft Macintosh PowerPoint</Application>
  <PresentationFormat>Widescreen</PresentationFormat>
  <Paragraphs>310</Paragraphs>
  <Slides>38</Slides>
  <Notes>4</Notes>
  <HiddenSlides>2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Arial</vt:lpstr>
      <vt:lpstr>Calibri</vt:lpstr>
      <vt:lpstr>Cambria</vt:lpstr>
      <vt:lpstr>CMMI6</vt:lpstr>
      <vt:lpstr>CMMI8</vt:lpstr>
      <vt:lpstr>CMMI9</vt:lpstr>
      <vt:lpstr>CMR6</vt:lpstr>
      <vt:lpstr>CMR8</vt:lpstr>
      <vt:lpstr>CMR9</vt:lpstr>
      <vt:lpstr>CMSY10</vt:lpstr>
      <vt:lpstr>CMSY8</vt:lpstr>
      <vt:lpstr>CMSY9</vt:lpstr>
      <vt:lpstr>Helvetica</vt:lpstr>
      <vt:lpstr>Wingdings</vt:lpstr>
      <vt:lpstr>Adjacency</vt:lpstr>
      <vt:lpstr>CS3081: “Artificial Intelligence”</vt:lpstr>
      <vt:lpstr>Reading R&amp;N</vt:lpstr>
      <vt:lpstr>Outline</vt:lpstr>
      <vt:lpstr>Outline</vt:lpstr>
      <vt:lpstr>Outline of the course</vt:lpstr>
      <vt:lpstr>Bayes’ Nets</vt:lpstr>
      <vt:lpstr>Inference in Ghostbusters</vt:lpstr>
      <vt:lpstr>Video of Demo Ghostbusters – No probability</vt:lpstr>
      <vt:lpstr>Uncertainty</vt:lpstr>
      <vt:lpstr>Uncertain knowledge</vt:lpstr>
      <vt:lpstr>How do we deal with uncertainty? </vt:lpstr>
      <vt:lpstr>AI approaches towards uncertainty </vt:lpstr>
      <vt:lpstr>Probability</vt:lpstr>
      <vt:lpstr>Example: A Bayesian (belief) network </vt:lpstr>
      <vt:lpstr>Graphical model notation</vt:lpstr>
      <vt:lpstr>Independent vs. dependence Models</vt:lpstr>
      <vt:lpstr>Decision making</vt:lpstr>
      <vt:lpstr>Decision making</vt:lpstr>
      <vt:lpstr>Practical decision making </vt:lpstr>
      <vt:lpstr>What is a random variable? </vt:lpstr>
      <vt:lpstr>Let’s build a causal graphical model!</vt:lpstr>
      <vt:lpstr>Discrete random variables </vt:lpstr>
      <vt:lpstr>Probability Distributions</vt:lpstr>
      <vt:lpstr>Probability Distributions</vt:lpstr>
      <vt:lpstr>Joint Distributions</vt:lpstr>
      <vt:lpstr>Probabilistic Models</vt:lpstr>
      <vt:lpstr>Events</vt:lpstr>
      <vt:lpstr>Quiz: Events</vt:lpstr>
      <vt:lpstr>Marginal Distribution</vt:lpstr>
      <vt:lpstr>Quiz: Marginal Distribution</vt:lpstr>
      <vt:lpstr>Conditional Probabilities</vt:lpstr>
      <vt:lpstr>Quiz: Conditional Probabilities</vt:lpstr>
      <vt:lpstr>Conditional Distributions</vt:lpstr>
      <vt:lpstr>Normalization Trick</vt:lpstr>
      <vt:lpstr>Normalization Trick</vt:lpstr>
      <vt:lpstr>Normalization Trick</vt:lpstr>
      <vt:lpstr>Quiz: Normalization Trick</vt:lpstr>
      <vt:lpstr>To Normalize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Passent Mohamed Mohamed Elkafrawy</cp:lastModifiedBy>
  <cp:revision>2760</cp:revision>
  <cp:lastPrinted>2014-02-27T08:03:23Z</cp:lastPrinted>
  <dcterms:created xsi:type="dcterms:W3CDTF">2004-08-27T04:16:05Z</dcterms:created>
  <dcterms:modified xsi:type="dcterms:W3CDTF">2023-03-09T14:25:19Z</dcterms:modified>
</cp:coreProperties>
</file>